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Lst>
  <p:sldSz cx="77724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0" userDrawn="1">
          <p15:clr>
            <a:srgbClr val="A4A3A4"/>
          </p15:clr>
        </p15:guide>
        <p15:guide id="2" orient="horz" pos="3268" userDrawn="1">
          <p15:clr>
            <a:srgbClr val="A4A3A4"/>
          </p15:clr>
        </p15:guide>
        <p15:guide id="3" orient="horz" pos="6192" userDrawn="1">
          <p15:clr>
            <a:srgbClr val="A4A3A4"/>
          </p15:clr>
        </p15:guide>
        <p15:guide id="4"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77237"/>
    <a:srgbClr val="FBF5D5"/>
    <a:srgbClr val="EFF1DB"/>
    <a:srgbClr val="C6DEA6"/>
    <a:srgbClr val="697D35"/>
    <a:srgbClr val="36411B"/>
    <a:srgbClr val="424F21"/>
    <a:srgbClr val="356F3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09" autoAdjust="0"/>
    <p:restoredTop sz="94660"/>
  </p:normalViewPr>
  <p:slideViewPr>
    <p:cSldViewPr snapToGrid="0">
      <p:cViewPr>
        <p:scale>
          <a:sx n="60" d="100"/>
          <a:sy n="60" d="100"/>
        </p:scale>
        <p:origin x="2028" y="64"/>
      </p:cViewPr>
      <p:guideLst>
        <p:guide orient="horz" pos="120"/>
        <p:guide orient="horz" pos="3268"/>
        <p:guide orient="horz" pos="6192"/>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C34ABC4-61DA-4115-8CF3-554B30E80381}" type="datetimeFigureOut">
              <a:rPr lang="en-US" smtClean="0"/>
              <a:t>5/18/2026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BCB71E-2B1F-41D3-BC56-BC79EE8BB79D}" type="slidenum">
              <a:rPr lang="en-US" smtClean="0"/>
              <a:t>‹#›</a:t>
            </a:fld>
            <a:endParaRPr lang="en-US"/>
          </a:p>
        </p:txBody>
      </p:sp>
    </p:spTree>
    <p:extLst>
      <p:ext uri="{BB962C8B-B14F-4D97-AF65-F5344CB8AC3E}">
        <p14:creationId xmlns:p14="http://schemas.microsoft.com/office/powerpoint/2010/main" val="25005487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34ABC4-61DA-4115-8CF3-554B30E80381}" type="datetimeFigureOut">
              <a:rPr lang="en-US" smtClean="0"/>
              <a:t>5/18/2026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BCB71E-2B1F-41D3-BC56-BC79EE8BB79D}" type="slidenum">
              <a:rPr lang="en-US" smtClean="0"/>
              <a:t>‹#›</a:t>
            </a:fld>
            <a:endParaRPr lang="en-US"/>
          </a:p>
        </p:txBody>
      </p:sp>
    </p:spTree>
    <p:extLst>
      <p:ext uri="{BB962C8B-B14F-4D97-AF65-F5344CB8AC3E}">
        <p14:creationId xmlns:p14="http://schemas.microsoft.com/office/powerpoint/2010/main" val="672109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34ABC4-61DA-4115-8CF3-554B30E80381}" type="datetimeFigureOut">
              <a:rPr lang="en-US" smtClean="0"/>
              <a:t>5/18/2026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BCB71E-2B1F-41D3-BC56-BC79EE8BB79D}" type="slidenum">
              <a:rPr lang="en-US" smtClean="0"/>
              <a:t>‹#›</a:t>
            </a:fld>
            <a:endParaRPr lang="en-US"/>
          </a:p>
        </p:txBody>
      </p:sp>
    </p:spTree>
    <p:extLst>
      <p:ext uri="{BB962C8B-B14F-4D97-AF65-F5344CB8AC3E}">
        <p14:creationId xmlns:p14="http://schemas.microsoft.com/office/powerpoint/2010/main" val="1948505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34ABC4-61DA-4115-8CF3-554B30E80381}" type="datetimeFigureOut">
              <a:rPr lang="en-US" smtClean="0"/>
              <a:t>5/18/2026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BCB71E-2B1F-41D3-BC56-BC79EE8BB79D}" type="slidenum">
              <a:rPr lang="en-US" smtClean="0"/>
              <a:t>‹#›</a:t>
            </a:fld>
            <a:endParaRPr lang="en-US"/>
          </a:p>
        </p:txBody>
      </p:sp>
    </p:spTree>
    <p:extLst>
      <p:ext uri="{BB962C8B-B14F-4D97-AF65-F5344CB8AC3E}">
        <p14:creationId xmlns:p14="http://schemas.microsoft.com/office/powerpoint/2010/main" val="3360677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tint val="82000"/>
                  </a:schemeClr>
                </a:solidFill>
              </a:defRPr>
            </a:lvl1pPr>
            <a:lvl2pPr marL="388620" indent="0">
              <a:buNone/>
              <a:defRPr sz="1700">
                <a:solidFill>
                  <a:schemeClr val="tx1">
                    <a:tint val="82000"/>
                  </a:schemeClr>
                </a:solidFill>
              </a:defRPr>
            </a:lvl2pPr>
            <a:lvl3pPr marL="777240" indent="0">
              <a:buNone/>
              <a:defRPr sz="1530">
                <a:solidFill>
                  <a:schemeClr val="tx1">
                    <a:tint val="82000"/>
                  </a:schemeClr>
                </a:solidFill>
              </a:defRPr>
            </a:lvl3pPr>
            <a:lvl4pPr marL="1165860" indent="0">
              <a:buNone/>
              <a:defRPr sz="1360">
                <a:solidFill>
                  <a:schemeClr val="tx1">
                    <a:tint val="82000"/>
                  </a:schemeClr>
                </a:solidFill>
              </a:defRPr>
            </a:lvl4pPr>
            <a:lvl5pPr marL="1554480" indent="0">
              <a:buNone/>
              <a:defRPr sz="1360">
                <a:solidFill>
                  <a:schemeClr val="tx1">
                    <a:tint val="82000"/>
                  </a:schemeClr>
                </a:solidFill>
              </a:defRPr>
            </a:lvl5pPr>
            <a:lvl6pPr marL="1943100" indent="0">
              <a:buNone/>
              <a:defRPr sz="1360">
                <a:solidFill>
                  <a:schemeClr val="tx1">
                    <a:tint val="82000"/>
                  </a:schemeClr>
                </a:solidFill>
              </a:defRPr>
            </a:lvl6pPr>
            <a:lvl7pPr marL="2331720" indent="0">
              <a:buNone/>
              <a:defRPr sz="1360">
                <a:solidFill>
                  <a:schemeClr val="tx1">
                    <a:tint val="82000"/>
                  </a:schemeClr>
                </a:solidFill>
              </a:defRPr>
            </a:lvl7pPr>
            <a:lvl8pPr marL="2720340" indent="0">
              <a:buNone/>
              <a:defRPr sz="1360">
                <a:solidFill>
                  <a:schemeClr val="tx1">
                    <a:tint val="82000"/>
                  </a:schemeClr>
                </a:solidFill>
              </a:defRPr>
            </a:lvl8pPr>
            <a:lvl9pPr marL="3108960" indent="0">
              <a:buNone/>
              <a:defRPr sz="136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C34ABC4-61DA-4115-8CF3-554B30E80381}" type="datetimeFigureOut">
              <a:rPr lang="en-US" smtClean="0"/>
              <a:t>5/18/2026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BCB71E-2B1F-41D3-BC56-BC79EE8BB79D}" type="slidenum">
              <a:rPr lang="en-US" smtClean="0"/>
              <a:t>‹#›</a:t>
            </a:fld>
            <a:endParaRPr lang="en-US"/>
          </a:p>
        </p:txBody>
      </p:sp>
    </p:spTree>
    <p:extLst>
      <p:ext uri="{BB962C8B-B14F-4D97-AF65-F5344CB8AC3E}">
        <p14:creationId xmlns:p14="http://schemas.microsoft.com/office/powerpoint/2010/main" val="5193249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C34ABC4-61DA-4115-8CF3-554B30E80381}" type="datetimeFigureOut">
              <a:rPr lang="en-US" smtClean="0"/>
              <a:t>5/18/2026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BCB71E-2B1F-41D3-BC56-BC79EE8BB79D}" type="slidenum">
              <a:rPr lang="en-US" smtClean="0"/>
              <a:t>‹#›</a:t>
            </a:fld>
            <a:endParaRPr lang="en-US"/>
          </a:p>
        </p:txBody>
      </p:sp>
    </p:spTree>
    <p:extLst>
      <p:ext uri="{BB962C8B-B14F-4D97-AF65-F5344CB8AC3E}">
        <p14:creationId xmlns:p14="http://schemas.microsoft.com/office/powerpoint/2010/main" val="18454658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C34ABC4-61DA-4115-8CF3-554B30E80381}" type="datetimeFigureOut">
              <a:rPr lang="en-US" smtClean="0"/>
              <a:t>5/18/2026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CBCB71E-2B1F-41D3-BC56-BC79EE8BB79D}" type="slidenum">
              <a:rPr lang="en-US" smtClean="0"/>
              <a:t>‹#›</a:t>
            </a:fld>
            <a:endParaRPr lang="en-US"/>
          </a:p>
        </p:txBody>
      </p:sp>
    </p:spTree>
    <p:extLst>
      <p:ext uri="{BB962C8B-B14F-4D97-AF65-F5344CB8AC3E}">
        <p14:creationId xmlns:p14="http://schemas.microsoft.com/office/powerpoint/2010/main" val="29950689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C34ABC4-61DA-4115-8CF3-554B30E80381}" type="datetimeFigureOut">
              <a:rPr lang="en-US" smtClean="0"/>
              <a:t>5/18/2026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CBCB71E-2B1F-41D3-BC56-BC79EE8BB79D}" type="slidenum">
              <a:rPr lang="en-US" smtClean="0"/>
              <a:t>‹#›</a:t>
            </a:fld>
            <a:endParaRPr lang="en-US"/>
          </a:p>
        </p:txBody>
      </p:sp>
    </p:spTree>
    <p:extLst>
      <p:ext uri="{BB962C8B-B14F-4D97-AF65-F5344CB8AC3E}">
        <p14:creationId xmlns:p14="http://schemas.microsoft.com/office/powerpoint/2010/main" val="19837001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34ABC4-61DA-4115-8CF3-554B30E80381}" type="datetimeFigureOut">
              <a:rPr lang="en-US" smtClean="0"/>
              <a:t>5/18/2026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CBCB71E-2B1F-41D3-BC56-BC79EE8BB79D}" type="slidenum">
              <a:rPr lang="en-US" smtClean="0"/>
              <a:t>‹#›</a:t>
            </a:fld>
            <a:endParaRPr lang="en-US"/>
          </a:p>
        </p:txBody>
      </p:sp>
    </p:spTree>
    <p:extLst>
      <p:ext uri="{BB962C8B-B14F-4D97-AF65-F5344CB8AC3E}">
        <p14:creationId xmlns:p14="http://schemas.microsoft.com/office/powerpoint/2010/main" val="1835475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2C34ABC4-61DA-4115-8CF3-554B30E80381}" type="datetimeFigureOut">
              <a:rPr lang="en-US" smtClean="0"/>
              <a:t>5/18/2026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BCB71E-2B1F-41D3-BC56-BC79EE8BB79D}" type="slidenum">
              <a:rPr lang="en-US" smtClean="0"/>
              <a:t>‹#›</a:t>
            </a:fld>
            <a:endParaRPr lang="en-US"/>
          </a:p>
        </p:txBody>
      </p:sp>
    </p:spTree>
    <p:extLst>
      <p:ext uri="{BB962C8B-B14F-4D97-AF65-F5344CB8AC3E}">
        <p14:creationId xmlns:p14="http://schemas.microsoft.com/office/powerpoint/2010/main" val="9951549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2C34ABC4-61DA-4115-8CF3-554B30E80381}" type="datetimeFigureOut">
              <a:rPr lang="en-US" smtClean="0"/>
              <a:t>5/18/2026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BCB71E-2B1F-41D3-BC56-BC79EE8BB79D}" type="slidenum">
              <a:rPr lang="en-US" smtClean="0"/>
              <a:t>‹#›</a:t>
            </a:fld>
            <a:endParaRPr lang="en-US"/>
          </a:p>
        </p:txBody>
      </p:sp>
    </p:spTree>
    <p:extLst>
      <p:ext uri="{BB962C8B-B14F-4D97-AF65-F5344CB8AC3E}">
        <p14:creationId xmlns:p14="http://schemas.microsoft.com/office/powerpoint/2010/main" val="6994023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82000"/>
                  </a:schemeClr>
                </a:solidFill>
              </a:defRPr>
            </a:lvl1pPr>
          </a:lstStyle>
          <a:p>
            <a:fld id="{2C34ABC4-61DA-4115-8CF3-554B30E80381}" type="datetimeFigureOut">
              <a:rPr lang="en-US" smtClean="0"/>
              <a:t>5/18/2026</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82000"/>
                  </a:schemeClr>
                </a:solidFill>
              </a:defRPr>
            </a:lvl1pPr>
          </a:lstStyle>
          <a:p>
            <a:fld id="{5CBCB71E-2B1F-41D3-BC56-BC79EE8BB79D}" type="slidenum">
              <a:rPr lang="en-US" smtClean="0"/>
              <a:t>‹#›</a:t>
            </a:fld>
            <a:endParaRPr lang="en-US"/>
          </a:p>
        </p:txBody>
      </p:sp>
    </p:spTree>
    <p:extLst>
      <p:ext uri="{BB962C8B-B14F-4D97-AF65-F5344CB8AC3E}">
        <p14:creationId xmlns:p14="http://schemas.microsoft.com/office/powerpoint/2010/main" val="12346201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hyperlink" Target="mailto:council@cooncreekwatershed.org" TargetMode="External"/><Relationship Id="rId7"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jpg"/><Relationship Id="rId4" Type="http://schemas.openxmlformats.org/officeDocument/2006/relationships/hyperlink" Target="mailto:jason.fischbach@wisc.edu" TargetMode="External"/><Relationship Id="rId9" Type="http://schemas.openxmlformats.org/officeDocument/2006/relationships/image" Target="../media/image5.gif"/></Relationships>
</file>

<file path=ppt/slides/_rels/slide2.xml.rels><?xml version="1.0" encoding="UTF-8" standalone="yes"?>
<Relationships xmlns="http://schemas.openxmlformats.org/package/2006/relationships"><Relationship Id="rId3" Type="http://schemas.openxmlformats.org/officeDocument/2006/relationships/hyperlink" Target="mailto:council@cooncreekwatershed.org" TargetMode="External"/><Relationship Id="rId2" Type="http://schemas.openxmlformats.org/officeDocument/2006/relationships/image" Target="../media/image6.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33DE588-47CA-46C6-6A80-055DA5D8871E}"/>
            </a:ext>
          </a:extLst>
        </p:cNvPr>
        <p:cNvGrpSpPr/>
        <p:nvPr/>
      </p:nvGrpSpPr>
      <p:grpSpPr>
        <a:xfrm>
          <a:off x="0" y="0"/>
          <a:ext cx="0" cy="0"/>
          <a:chOff x="0" y="0"/>
          <a:chExt cx="0" cy="0"/>
        </a:xfrm>
      </p:grpSpPr>
      <p:pic>
        <p:nvPicPr>
          <p:cNvPr id="5" name="Picture 4" descr="A group of trees planted in a field&#10;&#10;AI-generated content may be incorrect.">
            <a:extLst>
              <a:ext uri="{FF2B5EF4-FFF2-40B4-BE49-F238E27FC236}">
                <a16:creationId xmlns:a16="http://schemas.microsoft.com/office/drawing/2014/main" id="{A1A8EB32-43CA-5C87-C853-B91EBB975468}"/>
              </a:ext>
            </a:extLst>
          </p:cNvPr>
          <p:cNvPicPr>
            <a:picLocks noChangeAspect="1"/>
          </p:cNvPicPr>
          <p:nvPr/>
        </p:nvPicPr>
        <p:blipFill>
          <a:blip r:embed="rId2">
            <a:extLst>
              <a:ext uri="{28A0092B-C50C-407E-A947-70E740481C1C}">
                <a14:useLocalDpi xmlns:a14="http://schemas.microsoft.com/office/drawing/2010/main" val="0"/>
              </a:ext>
            </a:extLst>
          </a:blip>
          <a:srcRect l="26279" t="396" r="44874" b="2145"/>
          <a:stretch>
            <a:fillRect/>
          </a:stretch>
        </p:blipFill>
        <p:spPr>
          <a:xfrm>
            <a:off x="4914901" y="190501"/>
            <a:ext cx="2658556" cy="5986779"/>
          </a:xfrm>
          <a:prstGeom prst="rect">
            <a:avLst/>
          </a:prstGeom>
          <a:ln>
            <a:solidFill>
              <a:srgbClr val="EFF1DB"/>
            </a:solidFill>
          </a:ln>
        </p:spPr>
      </p:pic>
      <p:sp>
        <p:nvSpPr>
          <p:cNvPr id="6" name="TextBox 5">
            <a:extLst>
              <a:ext uri="{FF2B5EF4-FFF2-40B4-BE49-F238E27FC236}">
                <a16:creationId xmlns:a16="http://schemas.microsoft.com/office/drawing/2014/main" id="{22EB6584-0B73-CD35-204D-8BCE56726BCC}"/>
              </a:ext>
            </a:extLst>
          </p:cNvPr>
          <p:cNvSpPr txBox="1"/>
          <p:nvPr/>
        </p:nvSpPr>
        <p:spPr>
          <a:xfrm>
            <a:off x="202442" y="277959"/>
            <a:ext cx="4671472" cy="477054"/>
          </a:xfrm>
          <a:prstGeom prst="rect">
            <a:avLst/>
          </a:prstGeom>
          <a:noFill/>
        </p:spPr>
        <p:txBody>
          <a:bodyPr wrap="none" rtlCol="0">
            <a:spAutoFit/>
          </a:bodyPr>
          <a:lstStyle/>
          <a:p>
            <a:r>
              <a:rPr lang="en-US" sz="2500" b="1" dirty="0">
                <a:solidFill>
                  <a:srgbClr val="277237"/>
                </a:solidFill>
                <a:latin typeface="Vesper Libre Heavy" panose="00000A00000000000000" pitchFamily="2" charset="0"/>
                <a:cs typeface="Vesper Libre Heavy" panose="00000A00000000000000" pitchFamily="2" charset="0"/>
              </a:rPr>
              <a:t>Be a Hazelnut Early Adopter</a:t>
            </a:r>
          </a:p>
        </p:txBody>
      </p:sp>
      <p:sp>
        <p:nvSpPr>
          <p:cNvPr id="12" name="TextBox 11">
            <a:extLst>
              <a:ext uri="{FF2B5EF4-FFF2-40B4-BE49-F238E27FC236}">
                <a16:creationId xmlns:a16="http://schemas.microsoft.com/office/drawing/2014/main" id="{FAB1FB45-46B1-1B03-6A67-BEC909F5D5C7}"/>
              </a:ext>
            </a:extLst>
          </p:cNvPr>
          <p:cNvSpPr txBox="1"/>
          <p:nvPr/>
        </p:nvSpPr>
        <p:spPr>
          <a:xfrm>
            <a:off x="538083" y="3793482"/>
            <a:ext cx="184731" cy="477054"/>
          </a:xfrm>
          <a:prstGeom prst="rect">
            <a:avLst/>
          </a:prstGeom>
          <a:noFill/>
        </p:spPr>
        <p:txBody>
          <a:bodyPr wrap="none" rtlCol="0">
            <a:spAutoFit/>
          </a:bodyPr>
          <a:lstStyle/>
          <a:p>
            <a:endParaRPr lang="en-US" sz="2500" b="1" dirty="0">
              <a:solidFill>
                <a:srgbClr val="EFF1DB"/>
              </a:solidFill>
            </a:endParaRPr>
          </a:p>
        </p:txBody>
      </p:sp>
      <p:sp>
        <p:nvSpPr>
          <p:cNvPr id="10" name="TextBox 9">
            <a:extLst>
              <a:ext uri="{FF2B5EF4-FFF2-40B4-BE49-F238E27FC236}">
                <a16:creationId xmlns:a16="http://schemas.microsoft.com/office/drawing/2014/main" id="{FCD224F5-7017-D5B9-CE3F-327FF3662043}"/>
              </a:ext>
            </a:extLst>
          </p:cNvPr>
          <p:cNvSpPr txBox="1"/>
          <p:nvPr/>
        </p:nvSpPr>
        <p:spPr>
          <a:xfrm>
            <a:off x="245984" y="784040"/>
            <a:ext cx="4494051" cy="954107"/>
          </a:xfrm>
          <a:prstGeom prst="rect">
            <a:avLst/>
          </a:prstGeom>
          <a:noFill/>
        </p:spPr>
        <p:txBody>
          <a:bodyPr wrap="square" rtlCol="0">
            <a:spAutoFit/>
          </a:bodyPr>
          <a:lstStyle/>
          <a:p>
            <a:r>
              <a:rPr lang="en-US" sz="1400" b="1" dirty="0">
                <a:solidFill>
                  <a:schemeClr val="tx1">
                    <a:lumMod val="95000"/>
                    <a:lumOff val="5000"/>
                  </a:schemeClr>
                </a:solidFill>
                <a:latin typeface="Roboto" panose="02000000000000000000" pitchFamily="2" charset="0"/>
                <a:ea typeface="Roboto" panose="02000000000000000000" pitchFamily="2" charset="0"/>
              </a:rPr>
              <a:t>The opportunity:</a:t>
            </a:r>
          </a:p>
          <a:p>
            <a:r>
              <a:rPr lang="en-US" sz="1400" dirty="0">
                <a:latin typeface="Roboto" panose="02000000000000000000" pitchFamily="2" charset="0"/>
                <a:ea typeface="Roboto" panose="02000000000000000000" pitchFamily="2" charset="0"/>
              </a:rPr>
              <a:t>The Coon Creek Community Watershed Council is seeking anyone interested in growing hazelnuts in our watershed on a commercial basis.</a:t>
            </a:r>
          </a:p>
        </p:txBody>
      </p:sp>
      <p:sp>
        <p:nvSpPr>
          <p:cNvPr id="17" name="TextBox 16">
            <a:extLst>
              <a:ext uri="{FF2B5EF4-FFF2-40B4-BE49-F238E27FC236}">
                <a16:creationId xmlns:a16="http://schemas.microsoft.com/office/drawing/2014/main" id="{82C9CEB7-5438-2A8F-0B32-88284FC34989}"/>
              </a:ext>
            </a:extLst>
          </p:cNvPr>
          <p:cNvSpPr txBox="1"/>
          <p:nvPr/>
        </p:nvSpPr>
        <p:spPr>
          <a:xfrm>
            <a:off x="217539" y="3691868"/>
            <a:ext cx="4456858" cy="738664"/>
          </a:xfrm>
          <a:prstGeom prst="rect">
            <a:avLst/>
          </a:prstGeom>
          <a:noFill/>
        </p:spPr>
        <p:txBody>
          <a:bodyPr wrap="square">
            <a:spAutoFit/>
          </a:bodyPr>
          <a:lstStyle/>
          <a:p>
            <a:r>
              <a:rPr lang="en-US" sz="1400" b="1" dirty="0">
                <a:solidFill>
                  <a:schemeClr val="tx1">
                    <a:lumMod val="95000"/>
                    <a:lumOff val="5000"/>
                  </a:schemeClr>
                </a:solidFill>
                <a:latin typeface="Roboto" panose="02000000000000000000" pitchFamily="2" charset="0"/>
                <a:ea typeface="Roboto" panose="02000000000000000000" pitchFamily="2" charset="0"/>
              </a:rPr>
              <a:t>The commitment</a:t>
            </a:r>
          </a:p>
          <a:p>
            <a:pPr marL="285750" indent="-285750">
              <a:buFont typeface="Arial" panose="020B0604020202020204" pitchFamily="34" charset="0"/>
              <a:buChar char="•"/>
            </a:pPr>
            <a:r>
              <a:rPr lang="en-US" sz="1400" dirty="0">
                <a:solidFill>
                  <a:schemeClr val="tx1">
                    <a:lumMod val="95000"/>
                    <a:lumOff val="5000"/>
                  </a:schemeClr>
                </a:solidFill>
                <a:latin typeface="Roboto" panose="02000000000000000000" pitchFamily="2" charset="0"/>
                <a:ea typeface="Roboto" panose="02000000000000000000" pitchFamily="2" charset="0"/>
              </a:rPr>
              <a:t>Order hazelnuts via Midwest Hazelnuts in Spring 2026 or 2027 to plant the following fall</a:t>
            </a:r>
          </a:p>
        </p:txBody>
      </p:sp>
      <p:sp>
        <p:nvSpPr>
          <p:cNvPr id="18" name="Rectangle 17">
            <a:extLst>
              <a:ext uri="{FF2B5EF4-FFF2-40B4-BE49-F238E27FC236}">
                <a16:creationId xmlns:a16="http://schemas.microsoft.com/office/drawing/2014/main" id="{C7040767-5243-12B5-1911-499F7F56A152}"/>
              </a:ext>
            </a:extLst>
          </p:cNvPr>
          <p:cNvSpPr/>
          <p:nvPr/>
        </p:nvSpPr>
        <p:spPr>
          <a:xfrm>
            <a:off x="4914900" y="6177280"/>
            <a:ext cx="2658556" cy="3690619"/>
          </a:xfrm>
          <a:prstGeom prst="rect">
            <a:avLst/>
          </a:prstGeom>
          <a:solidFill>
            <a:srgbClr val="277237"/>
          </a:solidFill>
          <a:ln>
            <a:solidFill>
              <a:srgbClr val="EFF1D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EFF1DB"/>
              </a:solidFill>
            </a:endParaRPr>
          </a:p>
        </p:txBody>
      </p:sp>
      <p:sp>
        <p:nvSpPr>
          <p:cNvPr id="19" name="TextBox 18">
            <a:extLst>
              <a:ext uri="{FF2B5EF4-FFF2-40B4-BE49-F238E27FC236}">
                <a16:creationId xmlns:a16="http://schemas.microsoft.com/office/drawing/2014/main" id="{0CF14497-C321-1307-4604-CE8E795A2B59}"/>
              </a:ext>
            </a:extLst>
          </p:cNvPr>
          <p:cNvSpPr txBox="1"/>
          <p:nvPr/>
        </p:nvSpPr>
        <p:spPr>
          <a:xfrm>
            <a:off x="5076833" y="6392931"/>
            <a:ext cx="1750800" cy="477054"/>
          </a:xfrm>
          <a:prstGeom prst="rect">
            <a:avLst/>
          </a:prstGeom>
          <a:noFill/>
        </p:spPr>
        <p:txBody>
          <a:bodyPr wrap="none" rtlCol="0">
            <a:spAutoFit/>
          </a:bodyPr>
          <a:lstStyle/>
          <a:p>
            <a:r>
              <a:rPr lang="en-US" sz="2500" b="1" dirty="0">
                <a:solidFill>
                  <a:srgbClr val="EFF1DB"/>
                </a:solidFill>
                <a:latin typeface="Vesper Libre" panose="00000500000000000000" pitchFamily="2" charset="0"/>
                <a:cs typeface="Vesper Libre" panose="00000500000000000000" pitchFamily="2" charset="0"/>
              </a:rPr>
              <a:t>Next steps</a:t>
            </a:r>
          </a:p>
        </p:txBody>
      </p:sp>
      <p:sp>
        <p:nvSpPr>
          <p:cNvPr id="20" name="TextBox 19">
            <a:extLst>
              <a:ext uri="{FF2B5EF4-FFF2-40B4-BE49-F238E27FC236}">
                <a16:creationId xmlns:a16="http://schemas.microsoft.com/office/drawing/2014/main" id="{4DF63CCB-84CC-7A68-7745-528289C9BDF4}"/>
              </a:ext>
            </a:extLst>
          </p:cNvPr>
          <p:cNvSpPr txBox="1"/>
          <p:nvPr/>
        </p:nvSpPr>
        <p:spPr>
          <a:xfrm>
            <a:off x="5076833" y="6792127"/>
            <a:ext cx="2496624" cy="3108543"/>
          </a:xfrm>
          <a:prstGeom prst="rect">
            <a:avLst/>
          </a:prstGeom>
          <a:noFill/>
        </p:spPr>
        <p:txBody>
          <a:bodyPr wrap="square" rtlCol="0">
            <a:spAutoFit/>
          </a:bodyPr>
          <a:lstStyle/>
          <a:p>
            <a:r>
              <a:rPr lang="en-US" sz="1400" b="1" dirty="0">
                <a:solidFill>
                  <a:srgbClr val="EFF1DB"/>
                </a:solidFill>
                <a:latin typeface="Roboto" panose="02000000000000000000" pitchFamily="2" charset="0"/>
                <a:ea typeface="Roboto" panose="02000000000000000000" pitchFamily="2" charset="0"/>
              </a:rPr>
              <a:t>Place your order by May 25 to reserve your plants for Fall 2026 . </a:t>
            </a:r>
          </a:p>
          <a:p>
            <a:endParaRPr lang="en-US" sz="1400" b="1" dirty="0">
              <a:solidFill>
                <a:srgbClr val="EFF1DB"/>
              </a:solidFill>
              <a:latin typeface="Roboto" panose="02000000000000000000" pitchFamily="2" charset="0"/>
              <a:ea typeface="Roboto" panose="02000000000000000000" pitchFamily="2" charset="0"/>
            </a:endParaRPr>
          </a:p>
          <a:p>
            <a:r>
              <a:rPr lang="en-US" sz="1400" b="1" dirty="0">
                <a:solidFill>
                  <a:srgbClr val="EFF1DB"/>
                </a:solidFill>
                <a:latin typeface="Roboto" panose="02000000000000000000" pitchFamily="2" charset="0"/>
                <a:ea typeface="Roboto" panose="02000000000000000000" pitchFamily="2" charset="0"/>
              </a:rPr>
              <a:t>Request an order form: </a:t>
            </a:r>
            <a:r>
              <a:rPr lang="en-US" sz="1400" b="1" u="sng" dirty="0" err="1">
                <a:solidFill>
                  <a:srgbClr val="FBF5D5"/>
                </a:solidFill>
                <a:latin typeface="Roboto" panose="02000000000000000000" pitchFamily="2" charset="0"/>
                <a:ea typeface="Roboto" panose="02000000000000000000" pitchFamily="2" charset="0"/>
                <a:hlinkClick r:id="rId3">
                  <a:extLst>
                    <a:ext uri="{A12FA001-AC4F-418D-AE19-62706E023703}">
                      <ahyp:hlinkClr xmlns:ahyp="http://schemas.microsoft.com/office/drawing/2018/hyperlinkcolor" val="tx"/>
                    </a:ext>
                  </a:extLst>
                </a:hlinkClick>
              </a:rPr>
              <a:t>council@cooncreek</a:t>
            </a:r>
            <a:endParaRPr lang="en-US" sz="1400" b="1" u="sng" dirty="0">
              <a:solidFill>
                <a:srgbClr val="FBF5D5"/>
              </a:solidFill>
              <a:latin typeface="Roboto" panose="02000000000000000000" pitchFamily="2" charset="0"/>
              <a:ea typeface="Roboto" panose="02000000000000000000" pitchFamily="2" charset="0"/>
              <a:hlinkClick r:id="rId3">
                <a:extLst>
                  <a:ext uri="{A12FA001-AC4F-418D-AE19-62706E023703}">
                    <ahyp:hlinkClr xmlns:ahyp="http://schemas.microsoft.com/office/drawing/2018/hyperlinkcolor" val="tx"/>
                  </a:ext>
                </a:extLst>
              </a:hlinkClick>
            </a:endParaRPr>
          </a:p>
          <a:p>
            <a:r>
              <a:rPr lang="en-US" sz="1400" b="1" u="sng" dirty="0">
                <a:solidFill>
                  <a:srgbClr val="FBF5D5"/>
                </a:solidFill>
                <a:latin typeface="Roboto" panose="02000000000000000000" pitchFamily="2" charset="0"/>
                <a:ea typeface="Roboto" panose="02000000000000000000" pitchFamily="2" charset="0"/>
                <a:hlinkClick r:id="rId3">
                  <a:extLst>
                    <a:ext uri="{A12FA001-AC4F-418D-AE19-62706E023703}">
                      <ahyp:hlinkClr xmlns:ahyp="http://schemas.microsoft.com/office/drawing/2018/hyperlinkcolor" val="tx"/>
                    </a:ext>
                  </a:extLst>
                </a:hlinkClick>
              </a:rPr>
              <a:t>watershed.org</a:t>
            </a:r>
            <a:endParaRPr lang="en-US" sz="1400" b="1" u="sng" dirty="0">
              <a:solidFill>
                <a:srgbClr val="FBF5D5"/>
              </a:solidFill>
              <a:latin typeface="Roboto" panose="02000000000000000000" pitchFamily="2" charset="0"/>
              <a:ea typeface="Roboto" panose="02000000000000000000" pitchFamily="2" charset="0"/>
            </a:endParaRPr>
          </a:p>
          <a:p>
            <a:endParaRPr lang="en-US" sz="1400" b="1" dirty="0">
              <a:solidFill>
                <a:srgbClr val="EFF1DB"/>
              </a:solidFill>
              <a:latin typeface="Roboto" panose="02000000000000000000" pitchFamily="2" charset="0"/>
              <a:ea typeface="Roboto" panose="02000000000000000000" pitchFamily="2" charset="0"/>
            </a:endParaRPr>
          </a:p>
          <a:p>
            <a:r>
              <a:rPr lang="en-US" sz="1400" b="1" dirty="0">
                <a:solidFill>
                  <a:srgbClr val="EFF1DB"/>
                </a:solidFill>
                <a:latin typeface="Roboto" panose="02000000000000000000" pitchFamily="2" charset="0"/>
                <a:ea typeface="Roboto" panose="02000000000000000000" pitchFamily="2" charset="0"/>
              </a:rPr>
              <a:t>Plants can be picked up from Hauser's Superior View Farm in Bayfield, WI or shipped to you for an additional fee. </a:t>
            </a:r>
          </a:p>
          <a:p>
            <a:endParaRPr lang="en-US" sz="1400" b="1" dirty="0">
              <a:solidFill>
                <a:srgbClr val="EFF1DB"/>
              </a:solidFill>
              <a:latin typeface="Roboto" panose="02000000000000000000" pitchFamily="2" charset="0"/>
              <a:ea typeface="Roboto" panose="02000000000000000000" pitchFamily="2" charset="0"/>
            </a:endParaRPr>
          </a:p>
        </p:txBody>
      </p:sp>
      <p:sp>
        <p:nvSpPr>
          <p:cNvPr id="21" name="TextBox 20">
            <a:extLst>
              <a:ext uri="{FF2B5EF4-FFF2-40B4-BE49-F238E27FC236}">
                <a16:creationId xmlns:a16="http://schemas.microsoft.com/office/drawing/2014/main" id="{D3D8A9A7-D758-A4F1-A292-6FB70D831CB3}"/>
              </a:ext>
            </a:extLst>
          </p:cNvPr>
          <p:cNvSpPr txBox="1"/>
          <p:nvPr/>
        </p:nvSpPr>
        <p:spPr>
          <a:xfrm>
            <a:off x="198943" y="1930689"/>
            <a:ext cx="4494051" cy="1600438"/>
          </a:xfrm>
          <a:prstGeom prst="rect">
            <a:avLst/>
          </a:prstGeom>
          <a:noFill/>
        </p:spPr>
        <p:txBody>
          <a:bodyPr wrap="square">
            <a:spAutoFit/>
          </a:bodyPr>
          <a:lstStyle/>
          <a:p>
            <a:r>
              <a:rPr lang="en-US" sz="1400" b="1" dirty="0">
                <a:solidFill>
                  <a:schemeClr val="tx1">
                    <a:lumMod val="95000"/>
                    <a:lumOff val="5000"/>
                  </a:schemeClr>
                </a:solidFill>
                <a:latin typeface="Roboto" panose="02000000000000000000" pitchFamily="2" charset="0"/>
                <a:ea typeface="Roboto" panose="02000000000000000000" pitchFamily="2" charset="0"/>
              </a:rPr>
              <a:t>Benefits for participants</a:t>
            </a:r>
          </a:p>
          <a:p>
            <a:pPr marL="285750" indent="-285750">
              <a:buFont typeface="Arial" panose="020B0604020202020204" pitchFamily="34" charset="0"/>
              <a:buChar char="•"/>
            </a:pPr>
            <a:r>
              <a:rPr lang="en-US" sz="1400" dirty="0">
                <a:solidFill>
                  <a:schemeClr val="tx1">
                    <a:lumMod val="95000"/>
                    <a:lumOff val="5000"/>
                  </a:schemeClr>
                </a:solidFill>
                <a:latin typeface="Roboto" panose="02000000000000000000" pitchFamily="2" charset="0"/>
                <a:ea typeface="Roboto" panose="02000000000000000000" pitchFamily="2" charset="0"/>
              </a:rPr>
              <a:t>Access to specialized hazelnut hybrids developed for the Upper Midwest at a reduced cost</a:t>
            </a:r>
          </a:p>
          <a:p>
            <a:pPr marL="285750" indent="-285750">
              <a:buFont typeface="Arial" panose="020B0604020202020204" pitchFamily="34" charset="0"/>
              <a:buChar char="•"/>
            </a:pPr>
            <a:r>
              <a:rPr lang="en-US" sz="1400" dirty="0">
                <a:solidFill>
                  <a:schemeClr val="tx1">
                    <a:lumMod val="95000"/>
                    <a:lumOff val="5000"/>
                  </a:schemeClr>
                </a:solidFill>
                <a:latin typeface="Roboto" panose="02000000000000000000" pitchFamily="2" charset="0"/>
                <a:ea typeface="Roboto" panose="02000000000000000000" pitchFamily="2" charset="0"/>
              </a:rPr>
              <a:t>Access to mentorship from other local growers and hazelnut experts</a:t>
            </a:r>
          </a:p>
          <a:p>
            <a:r>
              <a:rPr lang="en-US" sz="1400" b="1" i="1" dirty="0">
                <a:solidFill>
                  <a:srgbClr val="277237"/>
                </a:solidFill>
                <a:latin typeface="Roboto" panose="02000000000000000000" pitchFamily="2" charset="0"/>
                <a:ea typeface="Roboto" panose="02000000000000000000" pitchFamily="2" charset="0"/>
              </a:rPr>
              <a:t>	+ countless economic and ecologic 	advantages!</a:t>
            </a:r>
          </a:p>
        </p:txBody>
      </p:sp>
      <p:sp>
        <p:nvSpPr>
          <p:cNvPr id="8" name="TextBox 7">
            <a:extLst>
              <a:ext uri="{FF2B5EF4-FFF2-40B4-BE49-F238E27FC236}">
                <a16:creationId xmlns:a16="http://schemas.microsoft.com/office/drawing/2014/main" id="{33184440-A53D-45EE-B139-67060DE83E07}"/>
              </a:ext>
            </a:extLst>
          </p:cNvPr>
          <p:cNvSpPr txBox="1"/>
          <p:nvPr/>
        </p:nvSpPr>
        <p:spPr>
          <a:xfrm>
            <a:off x="217539" y="4737004"/>
            <a:ext cx="4494051" cy="2246769"/>
          </a:xfrm>
          <a:prstGeom prst="rect">
            <a:avLst/>
          </a:prstGeom>
          <a:noFill/>
        </p:spPr>
        <p:txBody>
          <a:bodyPr wrap="square" rtlCol="0">
            <a:spAutoFit/>
          </a:bodyPr>
          <a:lstStyle/>
          <a:p>
            <a:r>
              <a:rPr lang="en-US" sz="1400" b="1" dirty="0">
                <a:solidFill>
                  <a:schemeClr val="tx1">
                    <a:lumMod val="95000"/>
                    <a:lumOff val="5000"/>
                  </a:schemeClr>
                </a:solidFill>
                <a:latin typeface="Roboto" panose="02000000000000000000" pitchFamily="2" charset="0"/>
                <a:ea typeface="Roboto" panose="02000000000000000000" pitchFamily="2" charset="0"/>
              </a:rPr>
              <a:t>Why now?</a:t>
            </a:r>
          </a:p>
          <a:p>
            <a:r>
              <a:rPr lang="en-US" sz="1400" dirty="0">
                <a:solidFill>
                  <a:schemeClr val="tx1">
                    <a:lumMod val="95000"/>
                    <a:lumOff val="5000"/>
                  </a:schemeClr>
                </a:solidFill>
                <a:latin typeface="Roboto" panose="02000000000000000000" pitchFamily="2" charset="0"/>
                <a:ea typeface="Roboto" panose="02000000000000000000" pitchFamily="2" charset="0"/>
              </a:rPr>
              <a:t>The CCCWC received a Sustainable Agriculture Research and Education Grant in partnership with other local hazelnut growers and UW-Extension to:</a:t>
            </a:r>
          </a:p>
          <a:p>
            <a:endParaRPr lang="en-US" sz="1400" dirty="0">
              <a:solidFill>
                <a:schemeClr val="tx1">
                  <a:lumMod val="95000"/>
                  <a:lumOff val="5000"/>
                </a:schemeClr>
              </a:solidFill>
              <a:latin typeface="Roboto" panose="02000000000000000000" pitchFamily="2" charset="0"/>
              <a:ea typeface="Roboto" panose="02000000000000000000" pitchFamily="2" charset="0"/>
            </a:endParaRPr>
          </a:p>
          <a:p>
            <a:pPr marL="285750" indent="-285750">
              <a:buFont typeface="Arial" panose="020B0604020202020204" pitchFamily="34" charset="0"/>
              <a:buChar char="•"/>
            </a:pPr>
            <a:r>
              <a:rPr lang="en-US" sz="1400" dirty="0">
                <a:solidFill>
                  <a:schemeClr val="tx1">
                    <a:lumMod val="95000"/>
                    <a:lumOff val="5000"/>
                  </a:schemeClr>
                </a:solidFill>
                <a:latin typeface="Roboto" panose="02000000000000000000" pitchFamily="2" charset="0"/>
                <a:ea typeface="Roboto" panose="02000000000000000000" pitchFamily="2" charset="0"/>
              </a:rPr>
              <a:t>Support the development of a hazelnut market in our area </a:t>
            </a:r>
          </a:p>
          <a:p>
            <a:pPr marL="285750" indent="-285750">
              <a:buFont typeface="Arial" panose="020B0604020202020204" pitchFamily="34" charset="0"/>
              <a:buChar char="•"/>
            </a:pPr>
            <a:r>
              <a:rPr lang="en-US" sz="1400" dirty="0">
                <a:solidFill>
                  <a:schemeClr val="tx1">
                    <a:lumMod val="95000"/>
                    <a:lumOff val="5000"/>
                  </a:schemeClr>
                </a:solidFill>
                <a:latin typeface="Roboto" panose="02000000000000000000" pitchFamily="2" charset="0"/>
                <a:ea typeface="Roboto" panose="02000000000000000000" pitchFamily="2" charset="0"/>
              </a:rPr>
              <a:t>Strengthen our local food system</a:t>
            </a:r>
          </a:p>
          <a:p>
            <a:pPr marL="285750" indent="-285750">
              <a:buFont typeface="Arial" panose="020B0604020202020204" pitchFamily="34" charset="0"/>
              <a:buChar char="•"/>
            </a:pPr>
            <a:r>
              <a:rPr lang="en-US" sz="1400" dirty="0">
                <a:solidFill>
                  <a:schemeClr val="tx1">
                    <a:lumMod val="95000"/>
                    <a:lumOff val="5000"/>
                  </a:schemeClr>
                </a:solidFill>
                <a:latin typeface="Roboto" panose="02000000000000000000" pitchFamily="2" charset="0"/>
                <a:ea typeface="Roboto" panose="02000000000000000000" pitchFamily="2" charset="0"/>
              </a:rPr>
              <a:t>Build community around this local, climate resilient crop</a:t>
            </a:r>
          </a:p>
        </p:txBody>
      </p:sp>
      <p:sp>
        <p:nvSpPr>
          <p:cNvPr id="9" name="TextBox 8">
            <a:extLst>
              <a:ext uri="{FF2B5EF4-FFF2-40B4-BE49-F238E27FC236}">
                <a16:creationId xmlns:a16="http://schemas.microsoft.com/office/drawing/2014/main" id="{0CBC9995-EC3A-10E7-1F9C-7EF1CE3CCCDC}"/>
              </a:ext>
            </a:extLst>
          </p:cNvPr>
          <p:cNvSpPr txBox="1"/>
          <p:nvPr/>
        </p:nvSpPr>
        <p:spPr>
          <a:xfrm>
            <a:off x="198943" y="7120961"/>
            <a:ext cx="4541092" cy="738664"/>
          </a:xfrm>
          <a:prstGeom prst="rect">
            <a:avLst/>
          </a:prstGeom>
          <a:noFill/>
        </p:spPr>
        <p:txBody>
          <a:bodyPr wrap="square" rtlCol="0">
            <a:spAutoFit/>
          </a:bodyPr>
          <a:lstStyle/>
          <a:p>
            <a:r>
              <a:rPr lang="en-US" sz="1400" b="1" dirty="0">
                <a:latin typeface="Roboto" panose="02000000000000000000" pitchFamily="2" charset="0"/>
                <a:ea typeface="Roboto" panose="02000000000000000000" pitchFamily="2" charset="0"/>
              </a:rPr>
              <a:t>We are looking for current and prospective hazelnut growers to participate in our project.  </a:t>
            </a:r>
            <a:r>
              <a:rPr lang="en-US" sz="1400" b="1" dirty="0">
                <a:solidFill>
                  <a:srgbClr val="277237"/>
                </a:solidFill>
                <a:latin typeface="Roboto" panose="02000000000000000000" pitchFamily="2" charset="0"/>
                <a:ea typeface="Roboto" panose="02000000000000000000" pitchFamily="2" charset="0"/>
              </a:rPr>
              <a:t>No experience with hazelnuts necessary.</a:t>
            </a:r>
          </a:p>
        </p:txBody>
      </p:sp>
      <p:sp>
        <p:nvSpPr>
          <p:cNvPr id="2" name="TextBox 1">
            <a:extLst>
              <a:ext uri="{FF2B5EF4-FFF2-40B4-BE49-F238E27FC236}">
                <a16:creationId xmlns:a16="http://schemas.microsoft.com/office/drawing/2014/main" id="{81D03AE6-C105-4580-84C3-DC3CBF73931F}"/>
              </a:ext>
            </a:extLst>
          </p:cNvPr>
          <p:cNvSpPr txBox="1"/>
          <p:nvPr/>
        </p:nvSpPr>
        <p:spPr>
          <a:xfrm>
            <a:off x="180346" y="7997464"/>
            <a:ext cx="4494051" cy="1815882"/>
          </a:xfrm>
          <a:prstGeom prst="rect">
            <a:avLst/>
          </a:prstGeom>
          <a:noFill/>
        </p:spPr>
        <p:txBody>
          <a:bodyPr wrap="square" rtlCol="0">
            <a:spAutoFit/>
          </a:bodyPr>
          <a:lstStyle/>
          <a:p>
            <a:r>
              <a:rPr lang="en-US" sz="1400" b="1" dirty="0">
                <a:latin typeface="Roboto" panose="02000000000000000000" pitchFamily="2" charset="0"/>
                <a:ea typeface="Roboto" panose="02000000000000000000" pitchFamily="2" charset="0"/>
              </a:rPr>
              <a:t>Questions about establishing hazelnuts:</a:t>
            </a:r>
          </a:p>
          <a:p>
            <a:r>
              <a:rPr lang="en-US" sz="1400" dirty="0">
                <a:latin typeface="Roboto" panose="02000000000000000000" pitchFamily="2" charset="0"/>
                <a:ea typeface="Roboto" panose="02000000000000000000" pitchFamily="2" charset="0"/>
                <a:hlinkClick r:id="rId4">
                  <a:extLst>
                    <a:ext uri="{A12FA001-AC4F-418D-AE19-62706E023703}">
                      <ahyp:hlinkClr xmlns:ahyp="http://schemas.microsoft.com/office/drawing/2018/hyperlinkcolor" val="tx"/>
                    </a:ext>
                  </a:extLst>
                </a:hlinkClick>
              </a:rPr>
              <a:t>jason.fischbach@wisc.edu</a:t>
            </a:r>
            <a:endParaRPr lang="en-US" sz="1400" dirty="0">
              <a:latin typeface="Roboto" panose="02000000000000000000" pitchFamily="2" charset="0"/>
              <a:ea typeface="Roboto" panose="02000000000000000000" pitchFamily="2" charset="0"/>
            </a:endParaRPr>
          </a:p>
          <a:p>
            <a:endParaRPr lang="en-US" sz="1400" b="1" dirty="0">
              <a:latin typeface="Roboto" panose="02000000000000000000" pitchFamily="2" charset="0"/>
              <a:ea typeface="Roboto" panose="02000000000000000000" pitchFamily="2" charset="0"/>
            </a:endParaRPr>
          </a:p>
          <a:p>
            <a:r>
              <a:rPr lang="en-US" sz="1400" b="1" dirty="0">
                <a:latin typeface="Roboto" panose="02000000000000000000" pitchFamily="2" charset="0"/>
                <a:ea typeface="Roboto" panose="02000000000000000000" pitchFamily="2" charset="0"/>
              </a:rPr>
              <a:t>Questions about ordering hazelnuts: </a:t>
            </a:r>
            <a:r>
              <a:rPr lang="en-US" sz="1400" u="sng" dirty="0">
                <a:latin typeface="Roboto" panose="02000000000000000000" pitchFamily="2" charset="0"/>
                <a:ea typeface="Roboto" panose="02000000000000000000" pitchFamily="2" charset="0"/>
              </a:rPr>
              <a:t>plants@midwesthazels.com</a:t>
            </a:r>
          </a:p>
          <a:p>
            <a:endParaRPr lang="en-US" sz="1400" dirty="0">
              <a:latin typeface="Roboto" panose="02000000000000000000" pitchFamily="2" charset="0"/>
              <a:ea typeface="Roboto" panose="02000000000000000000" pitchFamily="2" charset="0"/>
            </a:endParaRPr>
          </a:p>
          <a:p>
            <a:r>
              <a:rPr lang="en-US" sz="1400" b="1" dirty="0">
                <a:latin typeface="Roboto" panose="02000000000000000000" pitchFamily="2" charset="0"/>
                <a:ea typeface="Roboto" panose="02000000000000000000" pitchFamily="2" charset="0"/>
              </a:rPr>
              <a:t>Questions about cost share eligibility: </a:t>
            </a:r>
            <a:r>
              <a:rPr lang="en-US" sz="1400" u="sng" dirty="0">
                <a:latin typeface="Roboto" panose="02000000000000000000" pitchFamily="2" charset="0"/>
                <a:ea typeface="Roboto" panose="02000000000000000000" pitchFamily="2" charset="0"/>
              </a:rPr>
              <a:t>council@cooncreekwatershed.org</a:t>
            </a:r>
          </a:p>
        </p:txBody>
      </p:sp>
      <p:pic>
        <p:nvPicPr>
          <p:cNvPr id="7" name="Picture 6">
            <a:extLst>
              <a:ext uri="{FF2B5EF4-FFF2-40B4-BE49-F238E27FC236}">
                <a16:creationId xmlns:a16="http://schemas.microsoft.com/office/drawing/2014/main" id="{5ED702B6-70D3-7ECC-9384-FD0193F5CC2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53020" y="8477170"/>
            <a:ext cx="1258570" cy="503428"/>
          </a:xfrm>
          <a:prstGeom prst="rect">
            <a:avLst/>
          </a:prstGeom>
        </p:spPr>
      </p:pic>
      <p:pic>
        <p:nvPicPr>
          <p:cNvPr id="14" name="Picture 13">
            <a:extLst>
              <a:ext uri="{FF2B5EF4-FFF2-40B4-BE49-F238E27FC236}">
                <a16:creationId xmlns:a16="http://schemas.microsoft.com/office/drawing/2014/main" id="{F8CF0BA5-8CFF-68EB-8A35-1F9D9D8E022C}"/>
              </a:ext>
            </a:extLst>
          </p:cNvPr>
          <p:cNvPicPr>
            <a:picLocks noChangeAspect="1"/>
          </p:cNvPicPr>
          <p:nvPr/>
        </p:nvPicPr>
        <p:blipFill>
          <a:blip r:embed="rId6"/>
          <a:stretch>
            <a:fillRect/>
          </a:stretch>
        </p:blipFill>
        <p:spPr>
          <a:xfrm>
            <a:off x="3542957" y="7904823"/>
            <a:ext cx="1251692" cy="503428"/>
          </a:xfrm>
          <a:prstGeom prst="rect">
            <a:avLst/>
          </a:prstGeom>
        </p:spPr>
      </p:pic>
      <p:pic>
        <p:nvPicPr>
          <p:cNvPr id="15" name="Picture 14" descr="A logo of a farm&#10;&#10;Description automatically generated">
            <a:extLst>
              <a:ext uri="{FF2B5EF4-FFF2-40B4-BE49-F238E27FC236}">
                <a16:creationId xmlns:a16="http://schemas.microsoft.com/office/drawing/2014/main" id="{7B7DDDDC-A264-6BE7-6678-07A3B886C055}"/>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272" b="98960" l="4821" r="92103">
                        <a14:foregroundMark x1="48821" y1="14913" x2="48821" y2="14913"/>
                        <a14:foregroundMark x1="50462" y1="22428" x2="50462" y2="22428"/>
                        <a14:foregroundMark x1="46974" y1="28786" x2="46974" y2="28786"/>
                        <a14:foregroundMark x1="59077" y1="19884" x2="59077" y2="19884"/>
                        <a14:foregroundMark x1="49641" y1="19191" x2="49641" y2="19191"/>
                        <a14:foregroundMark x1="51385" y1="19191" x2="51385" y2="19191"/>
                        <a14:foregroundMark x1="80308" y1="60000" x2="80308" y2="60000"/>
                        <a14:foregroundMark x1="81231" y1="54798" x2="81231" y2="54798"/>
                        <a14:foregroundMark x1="78051" y1="50289" x2="78051" y2="50289"/>
                        <a14:foregroundMark x1="80103" y1="47977" x2="80103" y2="47977"/>
                        <a14:foregroundMark x1="80103" y1="47977" x2="80103" y2="47977"/>
                        <a14:foregroundMark x1="80103" y1="47977" x2="80103" y2="47977"/>
                        <a14:foregroundMark x1="80718" y1="48555" x2="80718" y2="48555"/>
                        <a14:foregroundMark x1="83692" y1="52486" x2="83692" y2="52486"/>
                        <a14:foregroundMark x1="83692" y1="49711" x2="83692" y2="49711"/>
                        <a14:foregroundMark x1="71179" y1="50867" x2="71179" y2="50867"/>
                        <a14:foregroundMark x1="47590" y1="50867" x2="47590" y2="50867"/>
                        <a14:foregroundMark x1="44718" y1="52023" x2="44718" y2="52023"/>
                        <a14:foregroundMark x1="17333" y1="59075" x2="17333" y2="59075"/>
                        <a14:foregroundMark x1="18564" y1="69017" x2="18564" y2="69017"/>
                        <a14:foregroundMark x1="40103" y1="72486" x2="40103" y2="72486"/>
                        <a14:foregroundMark x1="8923" y1="46936" x2="8923" y2="46936"/>
                        <a14:foregroundMark x1="30154" y1="17572" x2="30154" y2="17572"/>
                        <a14:foregroundMark x1="58974" y1="17457" x2="58974" y2="17457"/>
                        <a14:foregroundMark x1="58974" y1="17457" x2="58974" y2="17457"/>
                        <a14:foregroundMark x1="61333" y1="17341" x2="61333" y2="17341"/>
                        <a14:foregroundMark x1="72410" y1="20694" x2="72410" y2="20694"/>
                        <a14:foregroundMark x1="72410" y1="20694" x2="72410" y2="20694"/>
                        <a14:foregroundMark x1="71385" y1="20578" x2="71385" y2="20578"/>
                        <a14:foregroundMark x1="71385" y1="20578" x2="71385" y2="20578"/>
                        <a14:foregroundMark x1="34051" y1="18266" x2="34051" y2="18266"/>
                        <a14:foregroundMark x1="58667" y1="3006" x2="58667" y2="3006"/>
                        <a14:foregroundMark x1="59487" y1="2775" x2="59487" y2="2775"/>
                        <a14:foregroundMark x1="59487" y1="2775" x2="59487" y2="2775"/>
                        <a14:foregroundMark x1="61026" y1="3699" x2="61026" y2="3699"/>
                        <a14:foregroundMark x1="61026" y1="3699" x2="61026" y2="3699"/>
                        <a14:foregroundMark x1="91179" y1="56069" x2="91179" y2="56069"/>
                        <a14:foregroundMark x1="91179" y1="56069" x2="91179" y2="56069"/>
                        <a14:foregroundMark x1="90462" y1="61618" x2="90462" y2="61618"/>
                        <a14:foregroundMark x1="23795" y1="9827" x2="23795" y2="9827"/>
                        <a14:foregroundMark x1="5641" y1="43931" x2="5641" y2="43931"/>
                        <a14:foregroundMark x1="64308" y1="95491" x2="64308" y2="95491"/>
                        <a14:foregroundMark x1="64308" y1="95491" x2="64308" y2="95491"/>
                        <a14:foregroundMark x1="84103" y1="77572" x2="84103" y2="77572"/>
                        <a14:foregroundMark x1="90974" y1="58497" x2="90974" y2="58497"/>
                        <a14:foregroundMark x1="91385" y1="53410" x2="91385" y2="53410"/>
                        <a14:foregroundMark x1="11385" y1="74451" x2="11385" y2="74451"/>
                        <a14:foregroundMark x1="9949" y1="70289" x2="9949" y2="70289"/>
                        <a14:foregroundMark x1="12103" y1="34220" x2="12103" y2="34220"/>
                        <a14:foregroundMark x1="29949" y1="19191" x2="29949" y2="19191"/>
                        <a14:foregroundMark x1="25026" y1="21040" x2="25026" y2="21040"/>
                        <a14:foregroundMark x1="5949" y1="49480" x2="5949" y2="49480"/>
                        <a14:foregroundMark x1="5949" y1="49480" x2="5949" y2="49480"/>
                        <a14:foregroundMark x1="20205" y1="13295" x2="20205" y2="13295"/>
                        <a14:foregroundMark x1="20205" y1="13295" x2="20205" y2="13295"/>
                        <a14:foregroundMark x1="17436" y1="16185" x2="17436" y2="16185"/>
                        <a14:foregroundMark x1="13026" y1="22890" x2="13026" y2="22890"/>
                        <a14:foregroundMark x1="36205" y1="3468" x2="36205" y2="3468"/>
                        <a14:foregroundMark x1="83179" y1="20809" x2="83179" y2="20809"/>
                        <a14:foregroundMark x1="90974" y1="41503" x2="90974" y2="41503"/>
                        <a14:foregroundMark x1="19795" y1="85434" x2="19795" y2="85434"/>
                        <a14:foregroundMark x1="52205" y1="98960" x2="52205" y2="98960"/>
                        <a14:foregroundMark x1="53333" y1="93873" x2="53333" y2="93873"/>
                        <a14:foregroundMark x1="46769" y1="86705" x2="46769" y2="86705"/>
                        <a14:foregroundMark x1="18564" y1="19422" x2="18564" y2="19422"/>
                        <a14:foregroundMark x1="18564" y1="19422" x2="18564" y2="19422"/>
                        <a14:foregroundMark x1="50359" y1="6243" x2="50359" y2="6243"/>
                        <a14:foregroundMark x1="82256" y1="28555" x2="82256" y2="28555"/>
                        <a14:foregroundMark x1="79077" y1="31561" x2="79077" y2="31561"/>
                        <a14:foregroundMark x1="23692" y1="20809" x2="23692" y2="20809"/>
                        <a14:foregroundMark x1="19795" y1="21156" x2="19795" y2="21156"/>
                        <a14:foregroundMark x1="14872" y1="27514" x2="14872" y2="27514"/>
                        <a14:foregroundMark x1="10974" y1="40116" x2="10974" y2="40116"/>
                        <a14:foregroundMark x1="8923" y1="31908" x2="8923" y2="31908"/>
                        <a14:foregroundMark x1="7385" y1="35376" x2="7385" y2="35376"/>
                        <a14:foregroundMark x1="7385" y1="35376" x2="7385" y2="35376"/>
                        <a14:foregroundMark x1="25128" y1="23121" x2="25128" y2="23121"/>
                        <a14:foregroundMark x1="25026" y1="28092" x2="25026" y2="28092"/>
                        <a14:foregroundMark x1="19385" y1="29249" x2="19385" y2="29249"/>
                        <a14:foregroundMark x1="49231" y1="85318" x2="49231" y2="85318"/>
                        <a14:foregroundMark x1="82359" y1="70867" x2="82359" y2="70867"/>
                        <a14:foregroundMark x1="83487" y1="33757" x2="83487" y2="33757"/>
                        <a14:foregroundMark x1="74667" y1="22197" x2="74667" y2="22197"/>
                        <a14:foregroundMark x1="74667" y1="22197" x2="75897" y2="17803"/>
                        <a14:foregroundMark x1="75897" y1="17803" x2="75897" y2="17803"/>
                        <a14:foregroundMark x1="75897" y1="17803" x2="69128" y2="12023"/>
                        <a14:foregroundMark x1="69128" y1="12023" x2="69128" y2="12023"/>
                        <a14:foregroundMark x1="47385" y1="5087" x2="47385" y2="5087"/>
                        <a14:foregroundMark x1="47385" y1="5087" x2="20923" y2="21618"/>
                        <a14:foregroundMark x1="27385" y1="12370" x2="42462" y2="5087"/>
                        <a14:foregroundMark x1="10462" y1="69017" x2="9436" y2="65780"/>
                        <a14:foregroundMark x1="9436" y1="67052" x2="15487" y2="22428"/>
                        <a14:foregroundMark x1="27897" y1="7630" x2="27897" y2="7630"/>
                        <a14:foregroundMark x1="27897" y1="7630" x2="63897" y2="6705"/>
                        <a14:foregroundMark x1="63897" y1="6590" x2="89641" y2="38728"/>
                        <a14:foregroundMark x1="10154" y1="59538" x2="13333" y2="29249"/>
                        <a14:foregroundMark x1="13231" y1="33873" x2="50154" y2="41965"/>
                        <a14:foregroundMark x1="49744" y1="41965" x2="19795" y2="62428"/>
                        <a14:foregroundMark x1="14051" y1="77688" x2="8000" y2="43584"/>
                        <a14:foregroundMark x1="4923" y1="47052" x2="4923" y2="47052"/>
                        <a14:foregroundMark x1="5641" y1="45665" x2="5641" y2="45665"/>
                        <a14:foregroundMark x1="5641" y1="46936" x2="5641" y2="46936"/>
                        <a14:foregroundMark x1="5949" y1="52601" x2="5949" y2="52601"/>
                        <a14:foregroundMark x1="6974" y1="59769" x2="6974" y2="59769"/>
                        <a14:foregroundMark x1="7179" y1="63006" x2="7179" y2="63006"/>
                        <a14:foregroundMark x1="6564" y1="59422" x2="6564" y2="59422"/>
                        <a14:foregroundMark x1="6051" y1="57457" x2="6051" y2="57457"/>
                        <a14:foregroundMark x1="6974" y1="39653" x2="6974" y2="39653"/>
                        <a14:foregroundMark x1="10359" y1="28786" x2="10359" y2="28786"/>
                        <a14:foregroundMark x1="13231" y1="22890" x2="13231" y2="22890"/>
                        <a14:foregroundMark x1="18462" y1="15376" x2="18462" y2="15376"/>
                        <a14:foregroundMark x1="26256" y1="8786" x2="26256" y2="8786"/>
                        <a14:foregroundMark x1="36205" y1="3699" x2="36205" y2="3699"/>
                        <a14:foregroundMark x1="40103" y1="2890" x2="40103" y2="2890"/>
                        <a14:foregroundMark x1="44821" y1="1965" x2="44821" y2="1965"/>
                        <a14:foregroundMark x1="46051" y1="84855" x2="46051" y2="84855"/>
                        <a14:foregroundMark x1="37538" y1="80694" x2="71029" y2="88522"/>
                        <a14:foregroundMark x1="46154" y1="90173" x2="77231" y2="80231"/>
                        <a14:foregroundMark x1="69128" y1="7630" x2="69128" y2="7630"/>
                        <a14:foregroundMark x1="69128" y1="7630" x2="91590" y2="51098"/>
                        <a14:foregroundMark x1="91590" y1="51098" x2="68718" y2="91214"/>
                        <a14:foregroundMark x1="68718" y1="91214" x2="23897" y2="84740"/>
                        <a14:foregroundMark x1="23897" y1="84740" x2="6769" y2="38266"/>
                        <a14:foregroundMark x1="6769" y1="38266" x2="43590" y2="5087"/>
                        <a14:foregroundMark x1="43590" y1="5087" x2="84000" y2="24509"/>
                        <a14:foregroundMark x1="84000" y1="24509" x2="86769" y2="29480"/>
                        <a14:foregroundMark x1="19487" y1="71792" x2="23385" y2="23584"/>
                        <a14:foregroundMark x1="23385" y1="23584" x2="23487" y2="23584"/>
                        <a14:foregroundMark x1="22359" y1="26243" x2="69026" y2="39191"/>
                        <a14:foregroundMark x1="8821" y1="69827" x2="14462" y2="22775"/>
                        <a14:foregroundMark x1="14462" y1="22775" x2="14667" y2="22659"/>
                        <a14:foregroundMark x1="5744" y1="52948" x2="5744" y2="52948"/>
                        <a14:foregroundMark x1="5744" y1="46705" x2="5744" y2="46705"/>
                        <a14:foregroundMark x1="5744" y1="43006" x2="5744" y2="43006"/>
                        <a14:foregroundMark x1="5744" y1="43006" x2="5744" y2="43006"/>
                        <a14:foregroundMark x1="5744" y1="46243" x2="5949" y2="41503"/>
                        <a14:foregroundMark x1="9949" y1="30289" x2="18256" y2="18497"/>
                        <a14:foregroundMark x1="17231" y1="17110" x2="17231" y2="17110"/>
                        <a14:foregroundMark x1="14872" y1="19306" x2="14872" y2="19306"/>
                        <a14:foregroundMark x1="11795" y1="25202" x2="11795" y2="25202"/>
                        <a14:foregroundMark x1="31590" y1="6012" x2="31590" y2="6012"/>
                        <a14:foregroundMark x1="34667" y1="4162" x2="34667" y2="4162"/>
                        <a14:foregroundMark x1="40923" y1="2890" x2="40923" y2="2890"/>
                        <a14:foregroundMark x1="40103" y1="2312" x2="40103" y2="2312"/>
                        <a14:foregroundMark x1="31077" y1="5318" x2="31077" y2="5318"/>
                        <a14:foregroundMark x1="54256" y1="1272" x2="54256" y2="1850"/>
                        <a14:foregroundMark x1="50051" y1="1618" x2="50051" y2="1618"/>
                        <a14:foregroundMark x1="46564" y1="1618" x2="46564" y2="1618"/>
                        <a14:foregroundMark x1="46564" y1="1618" x2="46564" y2="1618"/>
                        <a14:foregroundMark x1="44513" y1="1503" x2="44513" y2="1503"/>
                        <a14:foregroundMark x1="49128" y1="1503" x2="49128" y2="1503"/>
                        <a14:foregroundMark x1="51795" y1="1503" x2="51795" y2="1503"/>
                        <a14:foregroundMark x1="56615" y1="2775" x2="56615" y2="2775"/>
                        <a14:foregroundMark x1="66154" y1="6127" x2="66154" y2="6127"/>
                        <a14:foregroundMark x1="66564" y1="6012" x2="66564" y2="6012"/>
                        <a14:foregroundMark x1="66667" y1="6012" x2="66667" y2="6012"/>
                        <a14:foregroundMark x1="63897" y1="5318" x2="63897" y2="5318"/>
                        <a14:foregroundMark x1="7795" y1="65780" x2="7795" y2="65780"/>
                        <a14:foregroundMark x1="7795" y1="65780" x2="7590" y2="63815"/>
                        <a14:foregroundMark x1="18564" y1="85896" x2="15385" y2="79306"/>
                        <a14:foregroundMark x1="28615" y1="91676" x2="20103" y2="83815"/>
                        <a14:foregroundMark x1="29231" y1="92948" x2="29231" y2="92948"/>
                        <a14:foregroundMark x1="26667" y1="90867" x2="26667" y2="90867"/>
                        <a14:foregroundMark x1="25949" y1="92023" x2="25949" y2="92023"/>
                        <a14:foregroundMark x1="29949" y1="93988" x2="24103" y2="90867"/>
                        <a14:foregroundMark x1="25026" y1="91098" x2="20615" y2="87977"/>
                        <a14:foregroundMark x1="36410" y1="96301" x2="36410" y2="96301"/>
                        <a14:foregroundMark x1="36410" y1="96301" x2="28410" y2="92254"/>
                        <a14:foregroundMark x1="44103" y1="96879" x2="44103" y2="96879"/>
                        <a14:foregroundMark x1="43487" y1="98035" x2="43487" y2="98035"/>
                        <a14:foregroundMark x1="43487" y1="98035" x2="35692" y2="95723"/>
                        <a14:foregroundMark x1="56513" y1="97919" x2="56513" y2="97919"/>
                        <a14:foregroundMark x1="56513" y1="97919" x2="45538" y2="96647"/>
                        <a14:foregroundMark x1="51692" y1="98497" x2="42462" y2="98613"/>
                        <a14:foregroundMark x1="63282" y1="95723" x2="63282" y2="95723"/>
                        <a14:foregroundMark x1="63282" y1="95723" x2="56000" y2="96879"/>
                        <a14:foregroundMark x1="74872" y1="88092" x2="61846" y2="94913"/>
                        <a14:foregroundMark x1="69128" y1="92948" x2="69128" y2="92948"/>
                        <a14:foregroundMark x1="65949" y1="93642" x2="75385" y2="87977"/>
                        <a14:foregroundMark x1="83179" y1="77919" x2="83179" y2="77919"/>
                        <a14:foregroundMark x1="82667" y1="77919" x2="75795" y2="86590"/>
                        <a14:foregroundMark x1="76000" y1="87514" x2="85128" y2="78035"/>
                        <a14:foregroundMark x1="83692" y1="77919" x2="90154" y2="62428"/>
                        <a14:foregroundMark x1="91692" y1="53410" x2="86359" y2="32139"/>
                        <a14:foregroundMark x1="87385" y1="28439" x2="88821" y2="32486"/>
                        <a14:foregroundMark x1="88821" y1="32601" x2="92103" y2="49827"/>
                        <a14:foregroundMark x1="76205" y1="13757" x2="83897" y2="24740"/>
                        <a14:foregroundMark x1="82051" y1="18960" x2="82051" y2="18960"/>
                        <a14:foregroundMark x1="82051" y1="18960" x2="87385" y2="27977"/>
                        <a14:foregroundMark x1="76000" y1="12486" x2="77436" y2="13410"/>
                        <a14:foregroundMark x1="76821" y1="12948" x2="67385" y2="5318"/>
                        <a14:backgroundMark x1="7385" y1="4393" x2="7385" y2="4393"/>
                        <a14:backgroundMark x1="6051" y1="87283" x2="6051" y2="87283"/>
                        <a14:backgroundMark x1="90462" y1="95954" x2="90462" y2="95954"/>
                        <a14:backgroundMark x1="89744" y1="16879" x2="89744" y2="16879"/>
                        <a14:backgroundMark x1="77538" y1="35607" x2="77538" y2="35607"/>
                        <a14:backgroundMark x1="34256" y1="21040" x2="34256" y2="21040"/>
                        <a14:backgroundMark x1="10769" y1="40347" x2="10769" y2="40347"/>
                        <a14:backgroundMark x1="18872" y1="22543" x2="18872" y2="22543"/>
                        <a14:backgroundMark x1="718" y1="10520" x2="718" y2="10520"/>
                        <a14:backgroundMark x1="5333" y1="18728" x2="5333" y2="18728"/>
                        <a14:backgroundMark x1="5641" y1="73064" x2="5641" y2="73064"/>
                        <a14:backgroundMark x1="14974" y1="28786" x2="14974" y2="28786"/>
                        <a14:backgroundMark x1="20513" y1="29249" x2="20513" y2="29249"/>
                        <a14:backgroundMark x1="95590" y1="92486" x2="95590" y2="92486"/>
                        <a14:backgroundMark x1="84000" y1="71214" x2="84000" y2="71214"/>
                        <a14:backgroundMark x1="86872" y1="11214" x2="86872" y2="11214"/>
                        <a14:backgroundMark x1="87179" y1="93526" x2="87179" y2="93526"/>
                        <a14:backgroundMark x1="5744" y1="91214" x2="5744" y2="91214"/>
                        <a14:backgroundMark x1="8103" y1="20116" x2="8103" y2="20116"/>
                        <a14:backgroundMark x1="9333" y1="9133" x2="9333" y2="9133"/>
                        <a14:backgroundMark x1="91590" y1="12948" x2="91590" y2="12948"/>
                        <a14:backgroundMark x1="90462" y1="88208" x2="90462" y2="88208"/>
                        <a14:backgroundMark x1="82196" y1="90876" x2="89949" y2="85202"/>
                        <a14:backgroundMark x1="76205" y1="95260" x2="79092" y2="93147"/>
                        <a14:backgroundMark x1="80680" y1="93209" x2="87282" y2="91329"/>
                        <a14:backgroundMark x1="68205" y1="96763" x2="80084" y2="93379"/>
                        <a14:backgroundMark x1="74462" y1="4740" x2="95385" y2="22659"/>
                        <a14:backgroundMark x1="4000" y1="25087" x2="19795" y2="809"/>
                        <a14:backgroundMark x1="11590" y1="92717" x2="3897" y2="77688"/>
                        <a14:backgroundMark x1="80923" y1="91098" x2="80923" y2="91098"/>
                        <a14:backgroundMark x1="77026" y1="92023" x2="83590" y2="85202"/>
                        <a14:backgroundMark x1="79897" y1="88555" x2="76158" y2="89739"/>
                        <a14:backgroundMark x1="72237" y1="92591" x2="86564" y2="87977"/>
                      </a14:backgroundRemoval>
                    </a14:imgEffect>
                  </a14:imgLayer>
                </a14:imgProps>
              </a:ext>
              <a:ext uri="{28A0092B-C50C-407E-A947-70E740481C1C}">
                <a14:useLocalDpi xmlns:a14="http://schemas.microsoft.com/office/drawing/2010/main" val="0"/>
              </a:ext>
            </a:extLst>
          </a:blip>
          <a:stretch>
            <a:fillRect/>
          </a:stretch>
        </p:blipFill>
        <p:spPr>
          <a:xfrm>
            <a:off x="3688500" y="9106794"/>
            <a:ext cx="759312" cy="673647"/>
          </a:xfrm>
          <a:prstGeom prst="rect">
            <a:avLst/>
          </a:prstGeom>
        </p:spPr>
      </p:pic>
      <p:pic>
        <p:nvPicPr>
          <p:cNvPr id="16" name="Picture 15">
            <a:extLst>
              <a:ext uri="{FF2B5EF4-FFF2-40B4-BE49-F238E27FC236}">
                <a16:creationId xmlns:a16="http://schemas.microsoft.com/office/drawing/2014/main" id="{890AFC78-A9EB-B459-9109-B9A2B47B70F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402413" y="190501"/>
            <a:ext cx="1228618" cy="880281"/>
          </a:xfrm>
          <a:prstGeom prst="rect">
            <a:avLst/>
          </a:prstGeom>
        </p:spPr>
      </p:pic>
    </p:spTree>
    <p:extLst>
      <p:ext uri="{BB962C8B-B14F-4D97-AF65-F5344CB8AC3E}">
        <p14:creationId xmlns:p14="http://schemas.microsoft.com/office/powerpoint/2010/main" val="23827958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4957D4-46D7-5E64-400B-499939996961}"/>
            </a:ext>
          </a:extLst>
        </p:cNvPr>
        <p:cNvGrpSpPr/>
        <p:nvPr/>
      </p:nvGrpSpPr>
      <p:grpSpPr>
        <a:xfrm>
          <a:off x="0" y="0"/>
          <a:ext cx="0" cy="0"/>
          <a:chOff x="0" y="0"/>
          <a:chExt cx="0" cy="0"/>
        </a:xfrm>
      </p:grpSpPr>
      <p:sp>
        <p:nvSpPr>
          <p:cNvPr id="16" name="Rectangle 15">
            <a:extLst>
              <a:ext uri="{FF2B5EF4-FFF2-40B4-BE49-F238E27FC236}">
                <a16:creationId xmlns:a16="http://schemas.microsoft.com/office/drawing/2014/main" id="{C973A1A7-2669-B0C7-2C7B-7C1B5A62376A}"/>
              </a:ext>
            </a:extLst>
          </p:cNvPr>
          <p:cNvSpPr/>
          <p:nvPr/>
        </p:nvSpPr>
        <p:spPr>
          <a:xfrm>
            <a:off x="4899192" y="2967504"/>
            <a:ext cx="2674264" cy="6876438"/>
          </a:xfrm>
          <a:prstGeom prst="rect">
            <a:avLst/>
          </a:prstGeom>
          <a:solidFill>
            <a:srgbClr val="C6DEA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A group of people standing in a field&#10;&#10;AI-generated content may be incorrect.">
            <a:extLst>
              <a:ext uri="{FF2B5EF4-FFF2-40B4-BE49-F238E27FC236}">
                <a16:creationId xmlns:a16="http://schemas.microsoft.com/office/drawing/2014/main" id="{81205109-B396-A9F3-0912-69BACC22A8BC}"/>
              </a:ext>
            </a:extLst>
          </p:cNvPr>
          <p:cNvPicPr>
            <a:picLocks noChangeAspect="1"/>
          </p:cNvPicPr>
          <p:nvPr/>
        </p:nvPicPr>
        <p:blipFill>
          <a:blip r:embed="rId2">
            <a:extLst>
              <a:ext uri="{28A0092B-C50C-407E-A947-70E740481C1C}">
                <a14:useLocalDpi xmlns:a14="http://schemas.microsoft.com/office/drawing/2010/main" val="0"/>
              </a:ext>
            </a:extLst>
          </a:blip>
          <a:srcRect l="-313" t="14732" r="-295" b="7353"/>
          <a:stretch>
            <a:fillRect/>
          </a:stretch>
        </p:blipFill>
        <p:spPr>
          <a:xfrm>
            <a:off x="182244" y="7047540"/>
            <a:ext cx="5375275" cy="2776081"/>
          </a:xfrm>
          <a:prstGeom prst="rect">
            <a:avLst/>
          </a:prstGeom>
          <a:ln>
            <a:solidFill>
              <a:srgbClr val="EFF1DB"/>
            </a:solidFill>
          </a:ln>
        </p:spPr>
      </p:pic>
      <p:sp>
        <p:nvSpPr>
          <p:cNvPr id="12" name="TextBox 11">
            <a:extLst>
              <a:ext uri="{FF2B5EF4-FFF2-40B4-BE49-F238E27FC236}">
                <a16:creationId xmlns:a16="http://schemas.microsoft.com/office/drawing/2014/main" id="{2D655871-F41A-87C2-9994-864C1D7EBAB9}"/>
              </a:ext>
            </a:extLst>
          </p:cNvPr>
          <p:cNvSpPr txBox="1"/>
          <p:nvPr/>
        </p:nvSpPr>
        <p:spPr>
          <a:xfrm>
            <a:off x="538083" y="3793482"/>
            <a:ext cx="184731" cy="477054"/>
          </a:xfrm>
          <a:prstGeom prst="rect">
            <a:avLst/>
          </a:prstGeom>
          <a:noFill/>
        </p:spPr>
        <p:txBody>
          <a:bodyPr wrap="none" rtlCol="0">
            <a:spAutoFit/>
          </a:bodyPr>
          <a:lstStyle/>
          <a:p>
            <a:endParaRPr lang="en-US" sz="2500" b="1" dirty="0">
              <a:solidFill>
                <a:srgbClr val="EFF1DB"/>
              </a:solidFill>
            </a:endParaRPr>
          </a:p>
        </p:txBody>
      </p:sp>
      <p:sp>
        <p:nvSpPr>
          <p:cNvPr id="3" name="TextBox 2">
            <a:extLst>
              <a:ext uri="{FF2B5EF4-FFF2-40B4-BE49-F238E27FC236}">
                <a16:creationId xmlns:a16="http://schemas.microsoft.com/office/drawing/2014/main" id="{E0601DBE-4331-99DA-5CEA-41914DEC0F89}"/>
              </a:ext>
            </a:extLst>
          </p:cNvPr>
          <p:cNvSpPr txBox="1"/>
          <p:nvPr/>
        </p:nvSpPr>
        <p:spPr>
          <a:xfrm>
            <a:off x="253880" y="1734611"/>
            <a:ext cx="4471159" cy="5047536"/>
          </a:xfrm>
          <a:prstGeom prst="rect">
            <a:avLst/>
          </a:prstGeom>
          <a:noFill/>
        </p:spPr>
        <p:txBody>
          <a:bodyPr wrap="square">
            <a:spAutoFit/>
          </a:bodyPr>
          <a:lstStyle/>
          <a:p>
            <a:pPr marL="285750" indent="-285750">
              <a:buFont typeface="Arial" panose="020B0604020202020204" pitchFamily="34" charset="0"/>
              <a:buChar char="•"/>
            </a:pPr>
            <a:r>
              <a:rPr lang="en-US" sz="1400" b="1" dirty="0">
                <a:solidFill>
                  <a:srgbClr val="277237"/>
                </a:solidFill>
                <a:latin typeface="Roboto" panose="02000000000000000000" pitchFamily="2" charset="0"/>
                <a:ea typeface="Roboto" panose="02000000000000000000" pitchFamily="2" charset="0"/>
              </a:rPr>
              <a:t>Hazelnuts are easy to grow</a:t>
            </a:r>
            <a:r>
              <a:rPr lang="en-US" sz="1400" b="1" dirty="0">
                <a:latin typeface="Roboto" panose="02000000000000000000" pitchFamily="2" charset="0"/>
                <a:ea typeface="Roboto" panose="02000000000000000000" pitchFamily="2" charset="0"/>
              </a:rPr>
              <a:t>. </a:t>
            </a:r>
            <a:r>
              <a:rPr lang="en-US" sz="1400" dirty="0">
                <a:latin typeface="Roboto" panose="02000000000000000000" pitchFamily="2" charset="0"/>
                <a:ea typeface="Roboto" panose="02000000000000000000" pitchFamily="2" charset="0"/>
              </a:rPr>
              <a:t>Once planted hazelnut orchards will produce an annual crop for upwards of 10 or more years with minimal maintenance.</a:t>
            </a:r>
          </a:p>
          <a:p>
            <a:endParaRPr lang="en-US" sz="1400" dirty="0">
              <a:solidFill>
                <a:srgbClr val="277237"/>
              </a:solidFill>
              <a:latin typeface="Roboto" panose="02000000000000000000" pitchFamily="2" charset="0"/>
              <a:ea typeface="Roboto" panose="02000000000000000000" pitchFamily="2" charset="0"/>
            </a:endParaRPr>
          </a:p>
          <a:p>
            <a:pPr marL="285750" indent="-285750">
              <a:buFont typeface="Arial" panose="020B0604020202020204" pitchFamily="34" charset="0"/>
              <a:buChar char="•"/>
            </a:pPr>
            <a:r>
              <a:rPr lang="en-US" sz="1400" b="1" dirty="0">
                <a:solidFill>
                  <a:srgbClr val="277237"/>
                </a:solidFill>
                <a:latin typeface="Roboto" panose="02000000000000000000" pitchFamily="2" charset="0"/>
                <a:ea typeface="Roboto" panose="02000000000000000000" pitchFamily="2" charset="0"/>
              </a:rPr>
              <a:t>Hazelnuts taste great</a:t>
            </a:r>
            <a:r>
              <a:rPr lang="en-US" sz="1400" dirty="0">
                <a:solidFill>
                  <a:srgbClr val="277237"/>
                </a:solidFill>
                <a:latin typeface="Roboto" panose="02000000000000000000" pitchFamily="2" charset="0"/>
                <a:ea typeface="Roboto" panose="02000000000000000000" pitchFamily="2" charset="0"/>
              </a:rPr>
              <a:t>. </a:t>
            </a:r>
            <a:r>
              <a:rPr lang="en-US" sz="1400" dirty="0">
                <a:latin typeface="Roboto" panose="02000000000000000000" pitchFamily="2" charset="0"/>
                <a:ea typeface="Roboto" panose="02000000000000000000" pitchFamily="2" charset="0"/>
              </a:rPr>
              <a:t>Hazelnuts oil contains high levels of monounsaturated fatty acids and low levels of saturated fatty acids. In addition to oil, the pressed meal is gluten free, contains high levels of proteins, carbohydrates, fiber and minerals.</a:t>
            </a:r>
          </a:p>
          <a:p>
            <a:endParaRPr lang="en-US" sz="1400" dirty="0">
              <a:latin typeface="Roboto" panose="02000000000000000000" pitchFamily="2" charset="0"/>
              <a:ea typeface="Roboto" panose="02000000000000000000" pitchFamily="2" charset="0"/>
            </a:endParaRPr>
          </a:p>
          <a:p>
            <a:pPr marL="285750" indent="-285750">
              <a:buFont typeface="Arial" panose="020B0604020202020204" pitchFamily="34" charset="0"/>
              <a:buChar char="•"/>
            </a:pPr>
            <a:r>
              <a:rPr lang="en-US" sz="1400" b="1" dirty="0">
                <a:solidFill>
                  <a:srgbClr val="277237"/>
                </a:solidFill>
                <a:latin typeface="Roboto" panose="02000000000000000000" pitchFamily="2" charset="0"/>
                <a:ea typeface="Roboto" panose="02000000000000000000" pitchFamily="2" charset="0"/>
              </a:rPr>
              <a:t>Hazelnuts are in demand but supply is limited.</a:t>
            </a:r>
            <a:r>
              <a:rPr lang="en-US" sz="1400" dirty="0">
                <a:latin typeface="Roboto" panose="02000000000000000000" pitchFamily="2" charset="0"/>
                <a:ea typeface="Roboto" panose="02000000000000000000" pitchFamily="2" charset="0"/>
              </a:rPr>
              <a:t> Global production is expected to double in the next decade.</a:t>
            </a:r>
          </a:p>
          <a:p>
            <a:endParaRPr lang="en-US" sz="1400" dirty="0">
              <a:latin typeface="Roboto" panose="02000000000000000000" pitchFamily="2" charset="0"/>
              <a:ea typeface="Roboto" panose="02000000000000000000" pitchFamily="2" charset="0"/>
            </a:endParaRPr>
          </a:p>
          <a:p>
            <a:pPr marL="285750" indent="-285750">
              <a:buFont typeface="Arial" panose="020B0604020202020204" pitchFamily="34" charset="0"/>
              <a:buChar char="•"/>
            </a:pPr>
            <a:r>
              <a:rPr lang="en-US" sz="1400" b="1" dirty="0">
                <a:solidFill>
                  <a:srgbClr val="277237"/>
                </a:solidFill>
                <a:latin typeface="Roboto" panose="02000000000000000000" pitchFamily="2" charset="0"/>
                <a:ea typeface="Roboto" panose="02000000000000000000" pitchFamily="2" charset="0"/>
              </a:rPr>
              <a:t>Hazelnuts are great for the environment. </a:t>
            </a:r>
            <a:r>
              <a:rPr lang="en-US" sz="1400" dirty="0">
                <a:latin typeface="Roboto" panose="02000000000000000000" pitchFamily="2" charset="0"/>
                <a:ea typeface="Roboto" panose="02000000000000000000" pitchFamily="2" charset="0"/>
              </a:rPr>
              <a:t>They build soil, sequester carbon, provide wildlife habitat.</a:t>
            </a:r>
          </a:p>
          <a:p>
            <a:endParaRPr lang="en-US" sz="1400" dirty="0">
              <a:latin typeface="Roboto" panose="02000000000000000000" pitchFamily="2" charset="0"/>
              <a:ea typeface="Roboto" panose="02000000000000000000" pitchFamily="2" charset="0"/>
            </a:endParaRPr>
          </a:p>
          <a:p>
            <a:pPr marL="285750" indent="-285750">
              <a:buFont typeface="Arial" panose="020B0604020202020204" pitchFamily="34" charset="0"/>
              <a:buChar char="•"/>
            </a:pPr>
            <a:r>
              <a:rPr lang="en-US" sz="1400" b="1" dirty="0">
                <a:solidFill>
                  <a:srgbClr val="277237"/>
                </a:solidFill>
                <a:latin typeface="Roboto" panose="02000000000000000000" pitchFamily="2" charset="0"/>
                <a:ea typeface="Roboto" panose="02000000000000000000" pitchFamily="2" charset="0"/>
              </a:rPr>
              <a:t>Hazelnuts are a new agricultural business opportunity, </a:t>
            </a:r>
            <a:r>
              <a:rPr lang="en-US" sz="1400" dirty="0">
                <a:latin typeface="Roboto" panose="02000000000000000000" pitchFamily="2" charset="0"/>
                <a:ea typeface="Roboto" panose="02000000000000000000" pitchFamily="2" charset="0"/>
              </a:rPr>
              <a:t>and they can bring ecologic and economic diversity to your farm.</a:t>
            </a:r>
          </a:p>
        </p:txBody>
      </p:sp>
      <p:sp>
        <p:nvSpPr>
          <p:cNvPr id="2" name="TextBox 1">
            <a:extLst>
              <a:ext uri="{FF2B5EF4-FFF2-40B4-BE49-F238E27FC236}">
                <a16:creationId xmlns:a16="http://schemas.microsoft.com/office/drawing/2014/main" id="{DC05A9B1-EA69-7F8B-942A-34BF1DFB820B}"/>
              </a:ext>
            </a:extLst>
          </p:cNvPr>
          <p:cNvSpPr txBox="1"/>
          <p:nvPr/>
        </p:nvSpPr>
        <p:spPr>
          <a:xfrm>
            <a:off x="296785" y="875480"/>
            <a:ext cx="4428254" cy="738664"/>
          </a:xfrm>
          <a:prstGeom prst="rect">
            <a:avLst/>
          </a:prstGeom>
          <a:noFill/>
        </p:spPr>
        <p:txBody>
          <a:bodyPr wrap="square" rtlCol="0">
            <a:spAutoFit/>
          </a:bodyPr>
          <a:lstStyle/>
          <a:p>
            <a:r>
              <a:rPr lang="en-US" sz="1400" b="1" dirty="0">
                <a:solidFill>
                  <a:schemeClr val="tx1">
                    <a:lumMod val="95000"/>
                    <a:lumOff val="5000"/>
                  </a:schemeClr>
                </a:solidFill>
                <a:latin typeface="Roboto" panose="02000000000000000000" pitchFamily="2" charset="0"/>
                <a:ea typeface="Roboto" panose="02000000000000000000" pitchFamily="2" charset="0"/>
              </a:rPr>
              <a:t>Why plant hazelnuts in the Coon Creek Watershed?</a:t>
            </a:r>
            <a:r>
              <a:rPr lang="en-US" sz="1400" dirty="0">
                <a:solidFill>
                  <a:schemeClr val="tx1">
                    <a:lumMod val="95000"/>
                    <a:lumOff val="5000"/>
                  </a:schemeClr>
                </a:solidFill>
                <a:latin typeface="Roboto" panose="02000000000000000000" pitchFamily="2" charset="0"/>
                <a:ea typeface="Roboto" panose="02000000000000000000" pitchFamily="2" charset="0"/>
              </a:rPr>
              <a:t> We asked the Burke Family, who cultivate hazelnuts in Timber Coulee. Here is what they said:</a:t>
            </a:r>
          </a:p>
        </p:txBody>
      </p:sp>
      <p:sp>
        <p:nvSpPr>
          <p:cNvPr id="7" name="TextBox 6">
            <a:extLst>
              <a:ext uri="{FF2B5EF4-FFF2-40B4-BE49-F238E27FC236}">
                <a16:creationId xmlns:a16="http://schemas.microsoft.com/office/drawing/2014/main" id="{7A6D464B-B5E4-1992-1875-131D8B399F1A}"/>
              </a:ext>
            </a:extLst>
          </p:cNvPr>
          <p:cNvSpPr txBox="1"/>
          <p:nvPr/>
        </p:nvSpPr>
        <p:spPr>
          <a:xfrm>
            <a:off x="202442" y="277959"/>
            <a:ext cx="4671472" cy="477054"/>
          </a:xfrm>
          <a:prstGeom prst="rect">
            <a:avLst/>
          </a:prstGeom>
          <a:noFill/>
        </p:spPr>
        <p:txBody>
          <a:bodyPr wrap="none" rtlCol="0">
            <a:spAutoFit/>
          </a:bodyPr>
          <a:lstStyle/>
          <a:p>
            <a:r>
              <a:rPr lang="en-US" sz="2500" b="1" dirty="0">
                <a:solidFill>
                  <a:srgbClr val="277237"/>
                </a:solidFill>
                <a:latin typeface="Vesper Libre Heavy" panose="00000A00000000000000" pitchFamily="2" charset="0"/>
                <a:cs typeface="Vesper Libre Heavy" panose="00000A00000000000000" pitchFamily="2" charset="0"/>
              </a:rPr>
              <a:t>Be a Hazelnut Early Adopter</a:t>
            </a:r>
          </a:p>
        </p:txBody>
      </p:sp>
      <p:sp>
        <p:nvSpPr>
          <p:cNvPr id="8" name="Rectangle 7">
            <a:extLst>
              <a:ext uri="{FF2B5EF4-FFF2-40B4-BE49-F238E27FC236}">
                <a16:creationId xmlns:a16="http://schemas.microsoft.com/office/drawing/2014/main" id="{C3B5BF8F-53B4-4006-2912-FDF9BEFFD487}"/>
              </a:ext>
            </a:extLst>
          </p:cNvPr>
          <p:cNvSpPr/>
          <p:nvPr/>
        </p:nvSpPr>
        <p:spPr>
          <a:xfrm>
            <a:off x="4899192" y="190500"/>
            <a:ext cx="2658556" cy="3690619"/>
          </a:xfrm>
          <a:prstGeom prst="rect">
            <a:avLst/>
          </a:prstGeom>
          <a:solidFill>
            <a:srgbClr val="277237"/>
          </a:solidFill>
          <a:ln>
            <a:solidFill>
              <a:srgbClr val="EFF1D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EFF1DB"/>
              </a:solidFill>
            </a:endParaRPr>
          </a:p>
        </p:txBody>
      </p:sp>
      <p:sp>
        <p:nvSpPr>
          <p:cNvPr id="9" name="TextBox 8">
            <a:extLst>
              <a:ext uri="{FF2B5EF4-FFF2-40B4-BE49-F238E27FC236}">
                <a16:creationId xmlns:a16="http://schemas.microsoft.com/office/drawing/2014/main" id="{9B484395-1EDB-814A-EF88-9C3F701A77F5}"/>
              </a:ext>
            </a:extLst>
          </p:cNvPr>
          <p:cNvSpPr txBox="1"/>
          <p:nvPr/>
        </p:nvSpPr>
        <p:spPr>
          <a:xfrm>
            <a:off x="5061125" y="406151"/>
            <a:ext cx="1750800" cy="477054"/>
          </a:xfrm>
          <a:prstGeom prst="rect">
            <a:avLst/>
          </a:prstGeom>
          <a:noFill/>
        </p:spPr>
        <p:txBody>
          <a:bodyPr wrap="none" rtlCol="0">
            <a:spAutoFit/>
          </a:bodyPr>
          <a:lstStyle/>
          <a:p>
            <a:r>
              <a:rPr lang="en-US" sz="2500" b="1" dirty="0">
                <a:solidFill>
                  <a:srgbClr val="EFF1DB"/>
                </a:solidFill>
                <a:latin typeface="Vesper Libre" panose="00000500000000000000" pitchFamily="2" charset="0"/>
                <a:cs typeface="Vesper Libre" panose="00000500000000000000" pitchFamily="2" charset="0"/>
              </a:rPr>
              <a:t>Next steps</a:t>
            </a:r>
          </a:p>
        </p:txBody>
      </p:sp>
      <p:sp>
        <p:nvSpPr>
          <p:cNvPr id="10" name="TextBox 9">
            <a:extLst>
              <a:ext uri="{FF2B5EF4-FFF2-40B4-BE49-F238E27FC236}">
                <a16:creationId xmlns:a16="http://schemas.microsoft.com/office/drawing/2014/main" id="{F287CE4A-D338-F6CB-F2B6-EB8B690D10BE}"/>
              </a:ext>
            </a:extLst>
          </p:cNvPr>
          <p:cNvSpPr txBox="1"/>
          <p:nvPr/>
        </p:nvSpPr>
        <p:spPr>
          <a:xfrm>
            <a:off x="5061125" y="805347"/>
            <a:ext cx="2496624" cy="3108543"/>
          </a:xfrm>
          <a:prstGeom prst="rect">
            <a:avLst/>
          </a:prstGeom>
          <a:noFill/>
        </p:spPr>
        <p:txBody>
          <a:bodyPr wrap="square" rtlCol="0">
            <a:spAutoFit/>
          </a:bodyPr>
          <a:lstStyle/>
          <a:p>
            <a:r>
              <a:rPr lang="en-US" sz="1400" b="1" dirty="0">
                <a:solidFill>
                  <a:srgbClr val="EFF1DB"/>
                </a:solidFill>
                <a:latin typeface="Roboto" panose="02000000000000000000" pitchFamily="2" charset="0"/>
                <a:ea typeface="Roboto" panose="02000000000000000000" pitchFamily="2" charset="0"/>
              </a:rPr>
              <a:t>Place your order by May 25 to reserve your plants for Fall 2026 . </a:t>
            </a:r>
          </a:p>
          <a:p>
            <a:endParaRPr lang="en-US" sz="1400" b="1" dirty="0">
              <a:solidFill>
                <a:srgbClr val="EFF1DB"/>
              </a:solidFill>
              <a:latin typeface="Roboto" panose="02000000000000000000" pitchFamily="2" charset="0"/>
              <a:ea typeface="Roboto" panose="02000000000000000000" pitchFamily="2" charset="0"/>
            </a:endParaRPr>
          </a:p>
          <a:p>
            <a:r>
              <a:rPr lang="en-US" sz="1400" b="1" dirty="0">
                <a:solidFill>
                  <a:srgbClr val="EFF1DB"/>
                </a:solidFill>
                <a:latin typeface="Roboto" panose="02000000000000000000" pitchFamily="2" charset="0"/>
                <a:ea typeface="Roboto" panose="02000000000000000000" pitchFamily="2" charset="0"/>
              </a:rPr>
              <a:t>Request an order form: </a:t>
            </a:r>
            <a:r>
              <a:rPr lang="en-US" sz="1400" b="1" u="sng" dirty="0" err="1">
                <a:solidFill>
                  <a:srgbClr val="FBF5D5"/>
                </a:solidFill>
                <a:latin typeface="Roboto" panose="02000000000000000000" pitchFamily="2" charset="0"/>
                <a:ea typeface="Roboto" panose="02000000000000000000" pitchFamily="2" charset="0"/>
                <a:hlinkClick r:id="rId3">
                  <a:extLst>
                    <a:ext uri="{A12FA001-AC4F-418D-AE19-62706E023703}">
                      <ahyp:hlinkClr xmlns:ahyp="http://schemas.microsoft.com/office/drawing/2018/hyperlinkcolor" val="tx"/>
                    </a:ext>
                  </a:extLst>
                </a:hlinkClick>
              </a:rPr>
              <a:t>council@cooncreek</a:t>
            </a:r>
            <a:endParaRPr lang="en-US" sz="1400" b="1" u="sng" dirty="0">
              <a:solidFill>
                <a:srgbClr val="FBF5D5"/>
              </a:solidFill>
              <a:latin typeface="Roboto" panose="02000000000000000000" pitchFamily="2" charset="0"/>
              <a:ea typeface="Roboto" panose="02000000000000000000" pitchFamily="2" charset="0"/>
              <a:hlinkClick r:id="rId3">
                <a:extLst>
                  <a:ext uri="{A12FA001-AC4F-418D-AE19-62706E023703}">
                    <ahyp:hlinkClr xmlns:ahyp="http://schemas.microsoft.com/office/drawing/2018/hyperlinkcolor" val="tx"/>
                  </a:ext>
                </a:extLst>
              </a:hlinkClick>
            </a:endParaRPr>
          </a:p>
          <a:p>
            <a:r>
              <a:rPr lang="en-US" sz="1400" b="1" u="sng" dirty="0">
                <a:solidFill>
                  <a:srgbClr val="FBF5D5"/>
                </a:solidFill>
                <a:latin typeface="Roboto" panose="02000000000000000000" pitchFamily="2" charset="0"/>
                <a:ea typeface="Roboto" panose="02000000000000000000" pitchFamily="2" charset="0"/>
                <a:hlinkClick r:id="rId3">
                  <a:extLst>
                    <a:ext uri="{A12FA001-AC4F-418D-AE19-62706E023703}">
                      <ahyp:hlinkClr xmlns:ahyp="http://schemas.microsoft.com/office/drawing/2018/hyperlinkcolor" val="tx"/>
                    </a:ext>
                  </a:extLst>
                </a:hlinkClick>
              </a:rPr>
              <a:t>watershed.org</a:t>
            </a:r>
            <a:endParaRPr lang="en-US" sz="1400" b="1" u="sng" dirty="0">
              <a:solidFill>
                <a:srgbClr val="FBF5D5"/>
              </a:solidFill>
              <a:latin typeface="Roboto" panose="02000000000000000000" pitchFamily="2" charset="0"/>
              <a:ea typeface="Roboto" panose="02000000000000000000" pitchFamily="2" charset="0"/>
            </a:endParaRPr>
          </a:p>
          <a:p>
            <a:endParaRPr lang="en-US" sz="1400" b="1" dirty="0">
              <a:solidFill>
                <a:srgbClr val="EFF1DB"/>
              </a:solidFill>
              <a:latin typeface="Roboto" panose="02000000000000000000" pitchFamily="2" charset="0"/>
              <a:ea typeface="Roboto" panose="02000000000000000000" pitchFamily="2" charset="0"/>
            </a:endParaRPr>
          </a:p>
          <a:p>
            <a:r>
              <a:rPr lang="en-US" sz="1400" b="1" dirty="0">
                <a:solidFill>
                  <a:srgbClr val="EFF1DB"/>
                </a:solidFill>
                <a:latin typeface="Roboto" panose="02000000000000000000" pitchFamily="2" charset="0"/>
                <a:ea typeface="Roboto" panose="02000000000000000000" pitchFamily="2" charset="0"/>
              </a:rPr>
              <a:t>Plants can be picked up from Hauser's Superior View Farm in Bayfield, WI or shipped to you for an additional fee. </a:t>
            </a:r>
          </a:p>
          <a:p>
            <a:endParaRPr lang="en-US" sz="1400" b="1" dirty="0">
              <a:solidFill>
                <a:srgbClr val="EFF1DB"/>
              </a:solidFill>
              <a:latin typeface="Roboto" panose="02000000000000000000" pitchFamily="2" charset="0"/>
              <a:ea typeface="Roboto" panose="02000000000000000000" pitchFamily="2" charset="0"/>
            </a:endParaRPr>
          </a:p>
        </p:txBody>
      </p:sp>
      <p:sp>
        <p:nvSpPr>
          <p:cNvPr id="11" name="TextBox 10">
            <a:extLst>
              <a:ext uri="{FF2B5EF4-FFF2-40B4-BE49-F238E27FC236}">
                <a16:creationId xmlns:a16="http://schemas.microsoft.com/office/drawing/2014/main" id="{2AB7D1C8-FACE-9576-B3CD-EA9E9628C13C}"/>
              </a:ext>
            </a:extLst>
          </p:cNvPr>
          <p:cNvSpPr txBox="1"/>
          <p:nvPr/>
        </p:nvSpPr>
        <p:spPr>
          <a:xfrm>
            <a:off x="5751195" y="7929891"/>
            <a:ext cx="1793241" cy="1600438"/>
          </a:xfrm>
          <a:prstGeom prst="rect">
            <a:avLst/>
          </a:prstGeom>
          <a:noFill/>
        </p:spPr>
        <p:txBody>
          <a:bodyPr wrap="square" rtlCol="0">
            <a:spAutoFit/>
          </a:bodyPr>
          <a:lstStyle/>
          <a:p>
            <a:r>
              <a:rPr lang="en-US" sz="1400" dirty="0">
                <a:solidFill>
                  <a:srgbClr val="277237"/>
                </a:solidFill>
                <a:latin typeface="Vesper Libre Medium" panose="00000600000000000000" pitchFamily="2" charset="0"/>
                <a:ea typeface="Verdana" panose="020B0604030504040204" pitchFamily="34" charset="0"/>
                <a:cs typeface="Vesper Libre Medium" panose="00000600000000000000" pitchFamily="2" charset="0"/>
              </a:rPr>
              <a:t>Charley and Mary Jo Burke lead neighbors on a tour of their hazelnut orchard during the Oct. 2025 CCCWC meeting</a:t>
            </a:r>
          </a:p>
        </p:txBody>
      </p:sp>
      <p:sp>
        <p:nvSpPr>
          <p:cNvPr id="14" name="TextBox 13">
            <a:extLst>
              <a:ext uri="{FF2B5EF4-FFF2-40B4-BE49-F238E27FC236}">
                <a16:creationId xmlns:a16="http://schemas.microsoft.com/office/drawing/2014/main" id="{9D7C3182-77A7-9123-27B9-4B9BBF818BD5}"/>
              </a:ext>
            </a:extLst>
          </p:cNvPr>
          <p:cNvSpPr txBox="1"/>
          <p:nvPr/>
        </p:nvSpPr>
        <p:spPr>
          <a:xfrm>
            <a:off x="5009242" y="4049626"/>
            <a:ext cx="2496624" cy="2893100"/>
          </a:xfrm>
          <a:prstGeom prst="rect">
            <a:avLst/>
          </a:prstGeom>
          <a:noFill/>
        </p:spPr>
        <p:txBody>
          <a:bodyPr wrap="square" rtlCol="0">
            <a:spAutoFit/>
          </a:bodyPr>
          <a:lstStyle/>
          <a:p>
            <a:r>
              <a:rPr lang="en-US" sz="1400" b="1" dirty="0">
                <a:solidFill>
                  <a:schemeClr val="tx1">
                    <a:lumMod val="95000"/>
                    <a:lumOff val="5000"/>
                  </a:schemeClr>
                </a:solidFill>
                <a:latin typeface="Roboto" panose="02000000000000000000" pitchFamily="2" charset="0"/>
                <a:ea typeface="Roboto" panose="02000000000000000000" pitchFamily="2" charset="0"/>
              </a:rPr>
              <a:t>About Midwest Hazelnuts, LLC: </a:t>
            </a:r>
            <a:r>
              <a:rPr lang="en-US" sz="1400" dirty="0">
                <a:solidFill>
                  <a:schemeClr val="tx1">
                    <a:lumMod val="95000"/>
                    <a:lumOff val="5000"/>
                  </a:schemeClr>
                </a:solidFill>
                <a:latin typeface="Roboto" panose="02000000000000000000" pitchFamily="2" charset="0"/>
                <a:ea typeface="Roboto" panose="02000000000000000000" pitchFamily="2" charset="0"/>
              </a:rPr>
              <a:t> Hazelnuts used to be widely distributed in the Midwest, especially in the oak savanna biome. Midwest Hazelnut’s goal is to restore them to their grandeur by creating a Midwest hazelnut industry that enriches the land, farmers, wildlife, and rural communities. They are protecting soil and water </a:t>
            </a:r>
            <a:r>
              <a:rPr lang="en-US" sz="1400" i="1" dirty="0">
                <a:solidFill>
                  <a:schemeClr val="tx1">
                    <a:lumMod val="95000"/>
                    <a:lumOff val="5000"/>
                  </a:schemeClr>
                </a:solidFill>
                <a:latin typeface="Roboto" panose="02000000000000000000" pitchFamily="2" charset="0"/>
                <a:ea typeface="Roboto" panose="02000000000000000000" pitchFamily="2" charset="0"/>
              </a:rPr>
              <a:t>with </a:t>
            </a:r>
            <a:r>
              <a:rPr lang="en-US" sz="1400" dirty="0">
                <a:solidFill>
                  <a:schemeClr val="tx1">
                    <a:lumMod val="95000"/>
                    <a:lumOff val="5000"/>
                  </a:schemeClr>
                </a:solidFill>
                <a:latin typeface="Roboto" panose="02000000000000000000" pitchFamily="2" charset="0"/>
                <a:ea typeface="Roboto" panose="02000000000000000000" pitchFamily="2" charset="0"/>
              </a:rPr>
              <a:t>agriculture, not from it.</a:t>
            </a:r>
          </a:p>
        </p:txBody>
      </p:sp>
    </p:spTree>
    <p:extLst>
      <p:ext uri="{BB962C8B-B14F-4D97-AF65-F5344CB8AC3E}">
        <p14:creationId xmlns:p14="http://schemas.microsoft.com/office/powerpoint/2010/main" val="240436437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7476</TotalTime>
  <Words>532</Words>
  <Application>Microsoft Office PowerPoint</Application>
  <PresentationFormat>Custom</PresentationFormat>
  <Paragraphs>49</Paragraphs>
  <Slides>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vt:i4>
      </vt:variant>
    </vt:vector>
  </HeadingPairs>
  <TitlesOfParts>
    <vt:vector size="10" baseType="lpstr">
      <vt:lpstr>Aptos</vt:lpstr>
      <vt:lpstr>Aptos Display</vt:lpstr>
      <vt:lpstr>Arial</vt:lpstr>
      <vt:lpstr>Roboto</vt:lpstr>
      <vt:lpstr>Vesper Libre</vt:lpstr>
      <vt:lpstr>Vesper Libre Heavy</vt:lpstr>
      <vt:lpstr>Vesper Libre Medium</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SYDNEY K WIDELL</dc:creator>
  <cp:lastModifiedBy>SYDNEY K WIDELL</cp:lastModifiedBy>
  <cp:revision>5</cp:revision>
  <dcterms:created xsi:type="dcterms:W3CDTF">2025-11-04T18:14:56Z</dcterms:created>
  <dcterms:modified xsi:type="dcterms:W3CDTF">2026-05-18T19:44:03Z</dcterms:modified>
</cp:coreProperties>
</file>